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52"/>
  </p:notesMasterIdLst>
  <p:sldIdLst>
    <p:sldId id="256" r:id="rId2"/>
    <p:sldId id="257" r:id="rId3"/>
    <p:sldId id="258" r:id="rId4"/>
    <p:sldId id="279" r:id="rId5"/>
    <p:sldId id="280" r:id="rId6"/>
    <p:sldId id="285" r:id="rId7"/>
    <p:sldId id="281" r:id="rId8"/>
    <p:sldId id="286" r:id="rId9"/>
    <p:sldId id="283" r:id="rId10"/>
    <p:sldId id="287" r:id="rId11"/>
    <p:sldId id="288" r:id="rId12"/>
    <p:sldId id="290" r:id="rId13"/>
    <p:sldId id="292" r:id="rId14"/>
    <p:sldId id="260" r:id="rId15"/>
    <p:sldId id="293" r:id="rId16"/>
    <p:sldId id="294" r:id="rId17"/>
    <p:sldId id="295" r:id="rId18"/>
    <p:sldId id="296" r:id="rId19"/>
    <p:sldId id="277" r:id="rId20"/>
    <p:sldId id="297" r:id="rId21"/>
    <p:sldId id="298" r:id="rId22"/>
    <p:sldId id="299" r:id="rId23"/>
    <p:sldId id="301" r:id="rId24"/>
    <p:sldId id="303" r:id="rId25"/>
    <p:sldId id="304" r:id="rId26"/>
    <p:sldId id="300" r:id="rId27"/>
    <p:sldId id="306" r:id="rId28"/>
    <p:sldId id="307" r:id="rId29"/>
    <p:sldId id="308" r:id="rId30"/>
    <p:sldId id="309" r:id="rId31"/>
    <p:sldId id="310" r:id="rId32"/>
    <p:sldId id="262" r:id="rId33"/>
    <p:sldId id="311" r:id="rId34"/>
    <p:sldId id="259" r:id="rId35"/>
    <p:sldId id="265" r:id="rId36"/>
    <p:sldId id="312" r:id="rId37"/>
    <p:sldId id="282" r:id="rId38"/>
    <p:sldId id="315" r:id="rId39"/>
    <p:sldId id="267" r:id="rId40"/>
    <p:sldId id="316" r:id="rId41"/>
    <p:sldId id="317" r:id="rId42"/>
    <p:sldId id="322" r:id="rId43"/>
    <p:sldId id="324" r:id="rId44"/>
    <p:sldId id="319" r:id="rId45"/>
    <p:sldId id="320" r:id="rId46"/>
    <p:sldId id="321" r:id="rId47"/>
    <p:sldId id="323" r:id="rId48"/>
    <p:sldId id="325" r:id="rId49"/>
    <p:sldId id="273" r:id="rId50"/>
    <p:sldId id="272" r:id="rId51"/>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Inter"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60" autoAdjust="0"/>
  </p:normalViewPr>
  <p:slideViewPr>
    <p:cSldViewPr snapToGrid="0">
      <p:cViewPr varScale="1">
        <p:scale>
          <a:sx n="52" d="100"/>
          <a:sy n="52" d="100"/>
        </p:scale>
        <p:origin x="778"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926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746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935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940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950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9163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806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1831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75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5160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7910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858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893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678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9023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081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5703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52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86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36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046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6" name="Google Shape;30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29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915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242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10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3970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514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000000"/>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One" type="secHead">
  <p:cSld name="SECTION_HEADER">
    <p:spTree>
      <p:nvGrpSpPr>
        <p:cNvPr id="1" name="Shape 46"/>
        <p:cNvGrpSpPr/>
        <p:nvPr/>
      </p:nvGrpSpPr>
      <p:grpSpPr>
        <a:xfrm>
          <a:off x="0" y="0"/>
          <a:ext cx="0" cy="0"/>
          <a:chOff x="0" y="0"/>
          <a:chExt cx="0" cy="0"/>
        </a:xfrm>
      </p:grpSpPr>
      <p:grpSp>
        <p:nvGrpSpPr>
          <p:cNvPr id="47" name="Google Shape;47;p5"/>
          <p:cNvGrpSpPr/>
          <p:nvPr/>
        </p:nvGrpSpPr>
        <p:grpSpPr>
          <a:xfrm>
            <a:off x="512133" y="5143500"/>
            <a:ext cx="8631926" cy="4635772"/>
            <a:chOff x="0" y="0"/>
            <a:chExt cx="2273414" cy="1220936"/>
          </a:xfrm>
        </p:grpSpPr>
        <p:sp>
          <p:nvSpPr>
            <p:cNvPr id="48" name="Google Shape;48;p5"/>
            <p:cNvSpPr/>
            <p:nvPr/>
          </p:nvSpPr>
          <p:spPr>
            <a:xfrm>
              <a:off x="0" y="0"/>
              <a:ext cx="2273414" cy="1220936"/>
            </a:xfrm>
            <a:custGeom>
              <a:avLst/>
              <a:gdLst/>
              <a:ahLst/>
              <a:cxnLst/>
              <a:rect l="l" t="t" r="r" b="b"/>
              <a:pathLst>
                <a:path w="2273414" h="1220936" extrusionOk="0">
                  <a:moveTo>
                    <a:pt x="45742" y="0"/>
                  </a:moveTo>
                  <a:lnTo>
                    <a:pt x="2227672" y="0"/>
                  </a:lnTo>
                  <a:cubicBezTo>
                    <a:pt x="2239803" y="0"/>
                    <a:pt x="2251438" y="4819"/>
                    <a:pt x="2260016" y="13397"/>
                  </a:cubicBezTo>
                  <a:cubicBezTo>
                    <a:pt x="2268594" y="21976"/>
                    <a:pt x="2273414" y="33610"/>
                    <a:pt x="2273414" y="45742"/>
                  </a:cubicBezTo>
                  <a:lnTo>
                    <a:pt x="2273414" y="1175194"/>
                  </a:lnTo>
                  <a:cubicBezTo>
                    <a:pt x="2273414" y="1187325"/>
                    <a:pt x="2268594" y="1198960"/>
                    <a:pt x="2260016" y="1207538"/>
                  </a:cubicBezTo>
                  <a:cubicBezTo>
                    <a:pt x="2251438" y="1216117"/>
                    <a:pt x="2239803" y="1220936"/>
                    <a:pt x="2227672" y="1220936"/>
                  </a:cubicBezTo>
                  <a:lnTo>
                    <a:pt x="45742" y="1220936"/>
                  </a:lnTo>
                  <a:cubicBezTo>
                    <a:pt x="33610" y="1220936"/>
                    <a:pt x="21976" y="1216117"/>
                    <a:pt x="13397" y="1207538"/>
                  </a:cubicBezTo>
                  <a:cubicBezTo>
                    <a:pt x="4819" y="1198960"/>
                    <a:pt x="0" y="1187325"/>
                    <a:pt x="0" y="1175194"/>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txBox="1"/>
            <p:nvPr/>
          </p:nvSpPr>
          <p:spPr>
            <a:xfrm>
              <a:off x="0" y="9525"/>
              <a:ext cx="2273400" cy="12114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 name="Google Shape;50;p5"/>
          <p:cNvSpPr txBox="1">
            <a:spLocks noGrp="1"/>
          </p:cNvSpPr>
          <p:nvPr>
            <p:ph type="body" idx="1"/>
          </p:nvPr>
        </p:nvSpPr>
        <p:spPr>
          <a:xfrm>
            <a:off x="1057200" y="6005950"/>
            <a:ext cx="7541700" cy="32001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640"/>
              </a:spcBef>
              <a:spcAft>
                <a:spcPts val="0"/>
              </a:spcAft>
              <a:buSzPts val="2100"/>
              <a:buChar char="–"/>
              <a:defRPr sz="2100" b="0"/>
            </a:lvl2pPr>
            <a:lvl3pPr marL="1371600" lvl="2" indent="-361950" rtl="0">
              <a:spcBef>
                <a:spcPts val="640"/>
              </a:spcBef>
              <a:spcAft>
                <a:spcPts val="0"/>
              </a:spcAft>
              <a:buSzPts val="2100"/>
              <a:buChar char="•"/>
              <a:defRPr/>
            </a:lvl3pPr>
            <a:lvl4pPr marL="1828800" lvl="3" indent="-361950" rtl="0">
              <a:spcBef>
                <a:spcPts val="640"/>
              </a:spcBef>
              <a:spcAft>
                <a:spcPts val="0"/>
              </a:spcAft>
              <a:buSzPts val="2100"/>
              <a:buChar char="–"/>
              <a:defRPr sz="2100"/>
            </a:lvl4pPr>
            <a:lvl5pPr marL="2286000" lvl="4" indent="-361950" rtl="0">
              <a:spcBef>
                <a:spcPts val="640"/>
              </a:spcBef>
              <a:spcAft>
                <a:spcPts val="0"/>
              </a:spcAft>
              <a:buSzPts val="2100"/>
              <a:buChar char="»"/>
              <a:defRPr sz="2100"/>
            </a:lvl5pPr>
            <a:lvl6pPr marL="2743200" lvl="5" indent="-361950" rtl="0">
              <a:spcBef>
                <a:spcPts val="640"/>
              </a:spcBef>
              <a:spcAft>
                <a:spcPts val="0"/>
              </a:spcAft>
              <a:buSzPts val="2100"/>
              <a:buChar char="•"/>
              <a:defRPr sz="2100"/>
            </a:lvl6pPr>
            <a:lvl7pPr marL="3200400" lvl="6" indent="-361950" rtl="0">
              <a:spcBef>
                <a:spcPts val="640"/>
              </a:spcBef>
              <a:spcAft>
                <a:spcPts val="0"/>
              </a:spcAft>
              <a:buSzPts val="2100"/>
              <a:buChar char="•"/>
              <a:defRPr sz="2100"/>
            </a:lvl7pPr>
            <a:lvl8pPr marL="3657600" lvl="7" indent="-361950" rtl="0">
              <a:spcBef>
                <a:spcPts val="640"/>
              </a:spcBef>
              <a:spcAft>
                <a:spcPts val="0"/>
              </a:spcAft>
              <a:buSzPts val="2100"/>
              <a:buChar char="•"/>
              <a:defRPr sz="2100"/>
            </a:lvl8pPr>
            <a:lvl9pPr marL="4114800" lvl="8" indent="-361950" rtl="0">
              <a:spcBef>
                <a:spcPts val="640"/>
              </a:spcBef>
              <a:spcAft>
                <a:spcPts val="0"/>
              </a:spcAft>
              <a:buSzPts val="2100"/>
              <a:buChar char="•"/>
              <a:defRPr sz="2100"/>
            </a:lvl9pPr>
          </a:lstStyle>
          <a:p>
            <a:endParaRPr/>
          </a:p>
        </p:txBody>
      </p:sp>
      <p:grpSp>
        <p:nvGrpSpPr>
          <p:cNvPr id="51" name="Google Shape;51;p5"/>
          <p:cNvGrpSpPr/>
          <p:nvPr/>
        </p:nvGrpSpPr>
        <p:grpSpPr>
          <a:xfrm>
            <a:off x="512133" y="507760"/>
            <a:ext cx="8631926" cy="4083281"/>
            <a:chOff x="0" y="0"/>
            <a:chExt cx="2273414" cy="1075425"/>
          </a:xfrm>
        </p:grpSpPr>
        <p:sp>
          <p:nvSpPr>
            <p:cNvPr id="52" name="Google Shape;52;p5"/>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p:nvPr/>
          </p:nvSpPr>
          <p:spPr>
            <a:xfrm>
              <a:off x="0" y="9525"/>
              <a:ext cx="2273400" cy="10659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 name="Google Shape;54;p5"/>
          <p:cNvSpPr txBox="1">
            <a:spLocks noGrp="1"/>
          </p:cNvSpPr>
          <p:nvPr>
            <p:ph type="subTitle" idx="2"/>
          </p:nvPr>
        </p:nvSpPr>
        <p:spPr>
          <a:xfrm>
            <a:off x="859388" y="1193850"/>
            <a:ext cx="7937400" cy="2711100"/>
          </a:xfrm>
          <a:prstGeom prst="rect">
            <a:avLst/>
          </a:prstGeom>
        </p:spPr>
        <p:txBody>
          <a:bodyPr spcFirstLastPara="1" wrap="square" lIns="91425" tIns="45700" rIns="91425" bIns="45700" anchor="t" anchorCtr="0">
            <a:normAutofit/>
          </a:bodyPr>
          <a:lstStyle>
            <a:lvl1pPr lvl="0">
              <a:spcBef>
                <a:spcPts val="640"/>
              </a:spcBef>
              <a:spcAft>
                <a:spcPts val="0"/>
              </a:spcAft>
              <a:buSzPts val="9600"/>
              <a:buNone/>
              <a:defRPr/>
            </a:lvl1pPr>
            <a:lvl2pPr lvl="1">
              <a:spcBef>
                <a:spcPts val="640"/>
              </a:spcBef>
              <a:spcAft>
                <a:spcPts val="0"/>
              </a:spcAft>
              <a:buSzPts val="3600"/>
              <a:buNone/>
              <a:defRPr/>
            </a:lvl2pPr>
            <a:lvl3pPr lvl="2">
              <a:spcBef>
                <a:spcPts val="640"/>
              </a:spcBef>
              <a:spcAft>
                <a:spcPts val="0"/>
              </a:spcAft>
              <a:buSzPts val="2100"/>
              <a:buNone/>
              <a:defRPr/>
            </a:lvl3pPr>
            <a:lvl4pPr lvl="3">
              <a:spcBef>
                <a:spcPts val="640"/>
              </a:spcBef>
              <a:spcAft>
                <a:spcPts val="0"/>
              </a:spcAft>
              <a:buSzPts val="2000"/>
              <a:buNone/>
              <a:defRPr/>
            </a:lvl4pPr>
            <a:lvl5pPr lvl="4">
              <a:spcBef>
                <a:spcPts val="640"/>
              </a:spcBef>
              <a:spcAft>
                <a:spcPts val="0"/>
              </a:spcAft>
              <a:buSzPts val="2000"/>
              <a:buNone/>
              <a:defRPr/>
            </a:lvl5pPr>
            <a:lvl6pPr lvl="5">
              <a:spcBef>
                <a:spcPts val="640"/>
              </a:spcBef>
              <a:spcAft>
                <a:spcPts val="0"/>
              </a:spcAft>
              <a:buSzPts val="2000"/>
              <a:buNone/>
              <a:defRPr/>
            </a:lvl6pPr>
            <a:lvl7pPr lvl="6">
              <a:spcBef>
                <a:spcPts val="640"/>
              </a:spcBef>
              <a:spcAft>
                <a:spcPts val="0"/>
              </a:spcAft>
              <a:buSzPts val="2000"/>
              <a:buNone/>
              <a:defRPr/>
            </a:lvl7pPr>
            <a:lvl8pPr lvl="7">
              <a:spcBef>
                <a:spcPts val="640"/>
              </a:spcBef>
              <a:spcAft>
                <a:spcPts val="0"/>
              </a:spcAft>
              <a:buSzPts val="2000"/>
              <a:buNone/>
              <a:defRPr/>
            </a:lvl8pPr>
            <a:lvl9pPr lvl="8">
              <a:spcBef>
                <a:spcPts val="640"/>
              </a:spcBef>
              <a:spcAft>
                <a:spcPts val="0"/>
              </a:spcAft>
              <a:buSzPts val="2000"/>
              <a:buNone/>
              <a:defRPr/>
            </a:lvl9pPr>
          </a:lstStyle>
          <a:p>
            <a:endParaRPr/>
          </a:p>
        </p:txBody>
      </p:sp>
      <p:grpSp>
        <p:nvGrpSpPr>
          <p:cNvPr id="55" name="Google Shape;55;p5"/>
          <p:cNvGrpSpPr/>
          <p:nvPr/>
        </p:nvGrpSpPr>
        <p:grpSpPr>
          <a:xfrm>
            <a:off x="9620229" y="507760"/>
            <a:ext cx="8155741" cy="9271745"/>
            <a:chOff x="0" y="0"/>
            <a:chExt cx="2148000" cy="2441925"/>
          </a:xfrm>
        </p:grpSpPr>
        <p:sp>
          <p:nvSpPr>
            <p:cNvPr id="56" name="Google Shape;56;p5"/>
            <p:cNvSpPr/>
            <p:nvPr/>
          </p:nvSpPr>
          <p:spPr>
            <a:xfrm>
              <a:off x="0" y="0"/>
              <a:ext cx="2147987" cy="2441871"/>
            </a:xfrm>
            <a:custGeom>
              <a:avLst/>
              <a:gdLst/>
              <a:ahLst/>
              <a:cxnLst/>
              <a:rect l="l" t="t" r="r" b="b"/>
              <a:pathLst>
                <a:path w="2147987" h="2441871" extrusionOk="0">
                  <a:moveTo>
                    <a:pt x="48413" y="0"/>
                  </a:moveTo>
                  <a:lnTo>
                    <a:pt x="2099574" y="0"/>
                  </a:lnTo>
                  <a:cubicBezTo>
                    <a:pt x="2112414" y="0"/>
                    <a:pt x="2124728" y="5101"/>
                    <a:pt x="2133807" y="14180"/>
                  </a:cubicBezTo>
                  <a:cubicBezTo>
                    <a:pt x="2142886" y="23259"/>
                    <a:pt x="2147987" y="35573"/>
                    <a:pt x="2147987" y="48413"/>
                  </a:cubicBezTo>
                  <a:lnTo>
                    <a:pt x="2147987" y="2393459"/>
                  </a:lnTo>
                  <a:cubicBezTo>
                    <a:pt x="2147987" y="2406298"/>
                    <a:pt x="2142886" y="2418612"/>
                    <a:pt x="2133807" y="2427692"/>
                  </a:cubicBezTo>
                  <a:cubicBezTo>
                    <a:pt x="2124728" y="2436771"/>
                    <a:pt x="2112414" y="2441871"/>
                    <a:pt x="2099574" y="2441871"/>
                  </a:cubicBezTo>
                  <a:lnTo>
                    <a:pt x="48413" y="2441871"/>
                  </a:lnTo>
                  <a:cubicBezTo>
                    <a:pt x="21675" y="2441871"/>
                    <a:pt x="0" y="2420196"/>
                    <a:pt x="0" y="2393459"/>
                  </a:cubicBezTo>
                  <a:lnTo>
                    <a:pt x="0" y="48413"/>
                  </a:lnTo>
                  <a:cubicBezTo>
                    <a:pt x="0" y="35573"/>
                    <a:pt x="5101" y="23259"/>
                    <a:pt x="14180" y="14180"/>
                  </a:cubicBezTo>
                  <a:cubicBezTo>
                    <a:pt x="23259" y="5101"/>
                    <a:pt x="35573" y="0"/>
                    <a:pt x="48413" y="0"/>
                  </a:cubicBezTo>
                  <a:close/>
                </a:path>
              </a:pathLst>
            </a:custGeom>
            <a:gradFill>
              <a:gsLst>
                <a:gs pos="0">
                  <a:srgbClr val="101010"/>
                </a:gs>
                <a:gs pos="5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txBox="1"/>
            <p:nvPr/>
          </p:nvSpPr>
          <p:spPr>
            <a:xfrm>
              <a:off x="0" y="9525"/>
              <a:ext cx="2148000" cy="24324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8" name="Google Shape;58;p5"/>
          <p:cNvSpPr>
            <a:spLocks noGrp="1"/>
          </p:cNvSpPr>
          <p:nvPr>
            <p:ph type="pic" idx="3"/>
          </p:nvPr>
        </p:nvSpPr>
        <p:spPr>
          <a:xfrm>
            <a:off x="9648475" y="536100"/>
            <a:ext cx="8102100" cy="9214800"/>
          </a:xfrm>
          <a:prstGeom prst="roundRect">
            <a:avLst>
              <a:gd name="adj" fmla="val 187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wo" type="twoObj">
  <p:cSld name="TWO_OBJECTS">
    <p:spTree>
      <p:nvGrpSpPr>
        <p:cNvPr id="1" name="Shape 59"/>
        <p:cNvGrpSpPr/>
        <p:nvPr/>
      </p:nvGrpSpPr>
      <p:grpSpPr>
        <a:xfrm>
          <a:off x="0" y="0"/>
          <a:ext cx="0" cy="0"/>
          <a:chOff x="0" y="0"/>
          <a:chExt cx="0" cy="0"/>
        </a:xfrm>
      </p:grpSpPr>
      <p:grpSp>
        <p:nvGrpSpPr>
          <p:cNvPr id="60" name="Google Shape;60;p6"/>
          <p:cNvGrpSpPr/>
          <p:nvPr/>
        </p:nvGrpSpPr>
        <p:grpSpPr>
          <a:xfrm>
            <a:off x="512133" y="3622301"/>
            <a:ext cx="8631926" cy="6157528"/>
            <a:chOff x="0" y="0"/>
            <a:chExt cx="2273414" cy="1621725"/>
          </a:xfrm>
        </p:grpSpPr>
        <p:sp>
          <p:nvSpPr>
            <p:cNvPr id="61" name="Google Shape;61;p6"/>
            <p:cNvSpPr/>
            <p:nvPr/>
          </p:nvSpPr>
          <p:spPr>
            <a:xfrm>
              <a:off x="0" y="0"/>
              <a:ext cx="2273414" cy="1621581"/>
            </a:xfrm>
            <a:custGeom>
              <a:avLst/>
              <a:gdLst/>
              <a:ahLst/>
              <a:cxnLst/>
              <a:rect l="l" t="t" r="r" b="b"/>
              <a:pathLst>
                <a:path w="2273414" h="1621581" extrusionOk="0">
                  <a:moveTo>
                    <a:pt x="45742" y="0"/>
                  </a:moveTo>
                  <a:lnTo>
                    <a:pt x="2227672" y="0"/>
                  </a:lnTo>
                  <a:cubicBezTo>
                    <a:pt x="2239803" y="0"/>
                    <a:pt x="2251438" y="4819"/>
                    <a:pt x="2260016" y="13397"/>
                  </a:cubicBezTo>
                  <a:cubicBezTo>
                    <a:pt x="2268594" y="21976"/>
                    <a:pt x="2273414" y="33610"/>
                    <a:pt x="2273414" y="45742"/>
                  </a:cubicBezTo>
                  <a:lnTo>
                    <a:pt x="2273414" y="1575839"/>
                  </a:lnTo>
                  <a:cubicBezTo>
                    <a:pt x="2273414" y="1587970"/>
                    <a:pt x="2268594" y="1599605"/>
                    <a:pt x="2260016" y="1608183"/>
                  </a:cubicBezTo>
                  <a:cubicBezTo>
                    <a:pt x="2251438" y="1616761"/>
                    <a:pt x="2239803" y="1621581"/>
                    <a:pt x="2227672" y="1621581"/>
                  </a:cubicBezTo>
                  <a:lnTo>
                    <a:pt x="45742" y="1621581"/>
                  </a:lnTo>
                  <a:cubicBezTo>
                    <a:pt x="33610" y="1621581"/>
                    <a:pt x="21976" y="1616761"/>
                    <a:pt x="13397" y="1608183"/>
                  </a:cubicBezTo>
                  <a:cubicBezTo>
                    <a:pt x="4819" y="1599605"/>
                    <a:pt x="0" y="1587970"/>
                    <a:pt x="0" y="1575839"/>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p:nvPr/>
          </p:nvSpPr>
          <p:spPr>
            <a:xfrm>
              <a:off x="0" y="9525"/>
              <a:ext cx="2273400" cy="16122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6"/>
          <p:cNvGrpSpPr/>
          <p:nvPr/>
        </p:nvGrpSpPr>
        <p:grpSpPr>
          <a:xfrm>
            <a:off x="9427594" y="507760"/>
            <a:ext cx="8348328" cy="3954714"/>
            <a:chOff x="0" y="0"/>
            <a:chExt cx="2198722" cy="1041564"/>
          </a:xfrm>
        </p:grpSpPr>
        <p:sp>
          <p:nvSpPr>
            <p:cNvPr id="64" name="Google Shape;64;p6"/>
            <p:cNvSpPr/>
            <p:nvPr/>
          </p:nvSpPr>
          <p:spPr>
            <a:xfrm>
              <a:off x="0" y="0"/>
              <a:ext cx="2198722" cy="1041564"/>
            </a:xfrm>
            <a:custGeom>
              <a:avLst/>
              <a:gdLst/>
              <a:ahLst/>
              <a:cxnLst/>
              <a:rect l="l" t="t" r="r" b="b"/>
              <a:pathLst>
                <a:path w="2198722" h="1041564" extrusionOk="0">
                  <a:moveTo>
                    <a:pt x="47296" y="0"/>
                  </a:moveTo>
                  <a:lnTo>
                    <a:pt x="2151426" y="0"/>
                  </a:lnTo>
                  <a:cubicBezTo>
                    <a:pt x="2177547" y="0"/>
                    <a:pt x="2198722" y="21175"/>
                    <a:pt x="2198722" y="47296"/>
                  </a:cubicBezTo>
                  <a:lnTo>
                    <a:pt x="2198722" y="994269"/>
                  </a:lnTo>
                  <a:cubicBezTo>
                    <a:pt x="2198722" y="1006812"/>
                    <a:pt x="2193739" y="1018842"/>
                    <a:pt x="2184869" y="1027712"/>
                  </a:cubicBezTo>
                  <a:cubicBezTo>
                    <a:pt x="2176000" y="1036581"/>
                    <a:pt x="2163970" y="1041564"/>
                    <a:pt x="2151426" y="1041564"/>
                  </a:cubicBezTo>
                  <a:lnTo>
                    <a:pt x="47296" y="1041564"/>
                  </a:lnTo>
                  <a:cubicBezTo>
                    <a:pt x="34752" y="1041564"/>
                    <a:pt x="22722" y="1036581"/>
                    <a:pt x="13853" y="1027712"/>
                  </a:cubicBezTo>
                  <a:cubicBezTo>
                    <a:pt x="4983" y="1018842"/>
                    <a:pt x="0" y="1006812"/>
                    <a:pt x="0" y="994269"/>
                  </a:cubicBezTo>
                  <a:lnTo>
                    <a:pt x="0" y="47296"/>
                  </a:lnTo>
                  <a:cubicBezTo>
                    <a:pt x="0" y="34752"/>
                    <a:pt x="4983" y="22722"/>
                    <a:pt x="13853" y="13853"/>
                  </a:cubicBezTo>
                  <a:cubicBezTo>
                    <a:pt x="22722" y="4983"/>
                    <a:pt x="34752" y="0"/>
                    <a:pt x="47296"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txBox="1"/>
            <p:nvPr/>
          </p:nvSpPr>
          <p:spPr>
            <a:xfrm>
              <a:off x="0" y="9525"/>
              <a:ext cx="2198700" cy="1032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 name="Google Shape;66;p6"/>
          <p:cNvGrpSpPr/>
          <p:nvPr/>
        </p:nvGrpSpPr>
        <p:grpSpPr>
          <a:xfrm>
            <a:off x="512133" y="507760"/>
            <a:ext cx="8631926" cy="2596218"/>
            <a:chOff x="0" y="0"/>
            <a:chExt cx="2273414" cy="683773"/>
          </a:xfrm>
        </p:grpSpPr>
        <p:sp>
          <p:nvSpPr>
            <p:cNvPr id="67" name="Google Shape;67;p6"/>
            <p:cNvSpPr/>
            <p:nvPr/>
          </p:nvSpPr>
          <p:spPr>
            <a:xfrm>
              <a:off x="0" y="0"/>
              <a:ext cx="2273414" cy="683773"/>
            </a:xfrm>
            <a:custGeom>
              <a:avLst/>
              <a:gdLst/>
              <a:ahLst/>
              <a:cxnLst/>
              <a:rect l="l" t="t" r="r" b="b"/>
              <a:pathLst>
                <a:path w="2273414" h="683773" extrusionOk="0">
                  <a:moveTo>
                    <a:pt x="45742" y="0"/>
                  </a:moveTo>
                  <a:lnTo>
                    <a:pt x="2227672" y="0"/>
                  </a:lnTo>
                  <a:cubicBezTo>
                    <a:pt x="2239803" y="0"/>
                    <a:pt x="2251438" y="4819"/>
                    <a:pt x="2260016" y="13397"/>
                  </a:cubicBezTo>
                  <a:cubicBezTo>
                    <a:pt x="2268594" y="21976"/>
                    <a:pt x="2273414" y="33610"/>
                    <a:pt x="2273414" y="45742"/>
                  </a:cubicBezTo>
                  <a:lnTo>
                    <a:pt x="2273414" y="638031"/>
                  </a:lnTo>
                  <a:cubicBezTo>
                    <a:pt x="2273414" y="650163"/>
                    <a:pt x="2268594" y="661798"/>
                    <a:pt x="2260016" y="670376"/>
                  </a:cubicBezTo>
                  <a:cubicBezTo>
                    <a:pt x="2251438" y="678954"/>
                    <a:pt x="2239803" y="683773"/>
                    <a:pt x="2227672" y="683773"/>
                  </a:cubicBezTo>
                  <a:lnTo>
                    <a:pt x="45742" y="683773"/>
                  </a:lnTo>
                  <a:cubicBezTo>
                    <a:pt x="33610" y="683773"/>
                    <a:pt x="21976" y="678954"/>
                    <a:pt x="13397" y="670376"/>
                  </a:cubicBezTo>
                  <a:cubicBezTo>
                    <a:pt x="4819" y="661798"/>
                    <a:pt x="0" y="650163"/>
                    <a:pt x="0" y="638031"/>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p:nvPr/>
          </p:nvSpPr>
          <p:spPr>
            <a:xfrm>
              <a:off x="0" y="9525"/>
              <a:ext cx="2273400" cy="6741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 name="Google Shape;69;p6"/>
          <p:cNvGrpSpPr/>
          <p:nvPr/>
        </p:nvGrpSpPr>
        <p:grpSpPr>
          <a:xfrm>
            <a:off x="9427594" y="4911331"/>
            <a:ext cx="8348328" cy="4868100"/>
            <a:chOff x="0" y="0"/>
            <a:chExt cx="2198722" cy="1282125"/>
          </a:xfrm>
        </p:grpSpPr>
        <p:sp>
          <p:nvSpPr>
            <p:cNvPr id="70" name="Google Shape;70;p6"/>
            <p:cNvSpPr/>
            <p:nvPr/>
          </p:nvSpPr>
          <p:spPr>
            <a:xfrm>
              <a:off x="0" y="0"/>
              <a:ext cx="2198722" cy="1282083"/>
            </a:xfrm>
            <a:custGeom>
              <a:avLst/>
              <a:gdLst/>
              <a:ahLst/>
              <a:cxnLst/>
              <a:rect l="l" t="t" r="r" b="b"/>
              <a:pathLst>
                <a:path w="2198722" h="1282083" extrusionOk="0">
                  <a:moveTo>
                    <a:pt x="47296" y="0"/>
                  </a:moveTo>
                  <a:lnTo>
                    <a:pt x="2151426" y="0"/>
                  </a:lnTo>
                  <a:cubicBezTo>
                    <a:pt x="2177547" y="0"/>
                    <a:pt x="2198722" y="21175"/>
                    <a:pt x="2198722" y="47296"/>
                  </a:cubicBezTo>
                  <a:lnTo>
                    <a:pt x="2198722" y="1234787"/>
                  </a:lnTo>
                  <a:cubicBezTo>
                    <a:pt x="2198722" y="1247331"/>
                    <a:pt x="2193739" y="1259361"/>
                    <a:pt x="2184869" y="1268230"/>
                  </a:cubicBezTo>
                  <a:cubicBezTo>
                    <a:pt x="2176000" y="1277100"/>
                    <a:pt x="2163970" y="1282083"/>
                    <a:pt x="2151426" y="1282083"/>
                  </a:cubicBezTo>
                  <a:lnTo>
                    <a:pt x="47296" y="1282083"/>
                  </a:lnTo>
                  <a:cubicBezTo>
                    <a:pt x="34752" y="1282083"/>
                    <a:pt x="22722" y="1277100"/>
                    <a:pt x="13853" y="1268230"/>
                  </a:cubicBezTo>
                  <a:cubicBezTo>
                    <a:pt x="4983" y="1259361"/>
                    <a:pt x="0" y="1247331"/>
                    <a:pt x="0" y="1234787"/>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txBox="1"/>
            <p:nvPr/>
          </p:nvSpPr>
          <p:spPr>
            <a:xfrm>
              <a:off x="0" y="9525"/>
              <a:ext cx="2198700" cy="12726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2" name="Google Shape;72;p6"/>
          <p:cNvSpPr txBox="1">
            <a:spLocks noGrp="1"/>
          </p:cNvSpPr>
          <p:nvPr>
            <p:ph type="subTitle" idx="1"/>
          </p:nvPr>
        </p:nvSpPr>
        <p:spPr>
          <a:xfrm>
            <a:off x="859388" y="1193850"/>
            <a:ext cx="7937400" cy="2711100"/>
          </a:xfrm>
          <a:prstGeom prst="rect">
            <a:avLst/>
          </a:prstGeom>
        </p:spPr>
        <p:txBody>
          <a:bodyPr spcFirstLastPara="1" wrap="square" lIns="91425" tIns="45700" rIns="91425" bIns="45700" anchor="t" anchorCtr="0">
            <a:normAutofit/>
          </a:bodyPr>
          <a:lstStyle>
            <a:lvl1pPr lvl="0" rtl="0">
              <a:spcBef>
                <a:spcPts val="640"/>
              </a:spcBef>
              <a:spcAft>
                <a:spcPts val="0"/>
              </a:spcAft>
              <a:buSzPts val="9600"/>
              <a:buNone/>
              <a:defRPr/>
            </a:lvl1pPr>
            <a:lvl2pPr lvl="1" rtl="0">
              <a:spcBef>
                <a:spcPts val="640"/>
              </a:spcBef>
              <a:spcAft>
                <a:spcPts val="0"/>
              </a:spcAft>
              <a:buSzPts val="3600"/>
              <a:buNone/>
              <a:defRPr/>
            </a:lvl2pPr>
            <a:lvl3pPr lvl="2" rtl="0">
              <a:spcBef>
                <a:spcPts val="640"/>
              </a:spcBef>
              <a:spcAft>
                <a:spcPts val="0"/>
              </a:spcAft>
              <a:buSzPts val="2100"/>
              <a:buNone/>
              <a:defRPr/>
            </a:lvl3pPr>
            <a:lvl4pPr lvl="3" rtl="0">
              <a:spcBef>
                <a:spcPts val="640"/>
              </a:spcBef>
              <a:spcAft>
                <a:spcPts val="0"/>
              </a:spcAft>
              <a:buSzPts val="2000"/>
              <a:buNone/>
              <a:defRPr/>
            </a:lvl4pPr>
            <a:lvl5pPr lvl="4" rtl="0">
              <a:spcBef>
                <a:spcPts val="640"/>
              </a:spcBef>
              <a:spcAft>
                <a:spcPts val="0"/>
              </a:spcAft>
              <a:buSzPts val="2000"/>
              <a:buNone/>
              <a:defRPr/>
            </a:lvl5pPr>
            <a:lvl6pPr lvl="5" rtl="0">
              <a:spcBef>
                <a:spcPts val="640"/>
              </a:spcBef>
              <a:spcAft>
                <a:spcPts val="0"/>
              </a:spcAft>
              <a:buSzPts val="2000"/>
              <a:buNone/>
              <a:defRPr/>
            </a:lvl6pPr>
            <a:lvl7pPr lvl="6" rtl="0">
              <a:spcBef>
                <a:spcPts val="640"/>
              </a:spcBef>
              <a:spcAft>
                <a:spcPts val="0"/>
              </a:spcAft>
              <a:buSzPts val="2000"/>
              <a:buNone/>
              <a:defRPr/>
            </a:lvl7pPr>
            <a:lvl8pPr lvl="7" rtl="0">
              <a:spcBef>
                <a:spcPts val="640"/>
              </a:spcBef>
              <a:spcAft>
                <a:spcPts val="0"/>
              </a:spcAft>
              <a:buSzPts val="2000"/>
              <a:buNone/>
              <a:defRPr/>
            </a:lvl8pPr>
            <a:lvl9pPr lvl="8" rtl="0">
              <a:spcBef>
                <a:spcPts val="640"/>
              </a:spcBef>
              <a:spcAft>
                <a:spcPts val="0"/>
              </a:spcAft>
              <a:buSzPts val="2000"/>
              <a:buNone/>
              <a:defRPr/>
            </a:lvl9pPr>
          </a:lstStyle>
          <a:p>
            <a:endParaRPr/>
          </a:p>
        </p:txBody>
      </p:sp>
      <p:sp>
        <p:nvSpPr>
          <p:cNvPr id="73" name="Google Shape;73;p6"/>
          <p:cNvSpPr>
            <a:spLocks noGrp="1"/>
          </p:cNvSpPr>
          <p:nvPr>
            <p:ph type="pic" idx="2"/>
          </p:nvPr>
        </p:nvSpPr>
        <p:spPr>
          <a:xfrm>
            <a:off x="9427575" y="577200"/>
            <a:ext cx="8348400" cy="3944400"/>
          </a:xfrm>
          <a:prstGeom prst="roundRect">
            <a:avLst>
              <a:gd name="adj" fmla="val 3017"/>
            </a:avLst>
          </a:prstGeom>
          <a:noFill/>
          <a:ln>
            <a:noFill/>
          </a:ln>
        </p:spPr>
      </p:sp>
      <p:sp>
        <p:nvSpPr>
          <p:cNvPr id="74" name="Google Shape;74;p6"/>
          <p:cNvSpPr txBox="1">
            <a:spLocks noGrp="1"/>
          </p:cNvSpPr>
          <p:nvPr>
            <p:ph type="body" idx="3"/>
          </p:nvPr>
        </p:nvSpPr>
        <p:spPr>
          <a:xfrm>
            <a:off x="9830913" y="5745325"/>
            <a:ext cx="7541700" cy="32001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640"/>
              </a:spcBef>
              <a:spcAft>
                <a:spcPts val="0"/>
              </a:spcAft>
              <a:buSzPts val="2100"/>
              <a:buChar char="–"/>
              <a:defRPr sz="2100" b="0"/>
            </a:lvl2pPr>
            <a:lvl3pPr marL="1371600" lvl="2" indent="-361950" rtl="0">
              <a:spcBef>
                <a:spcPts val="640"/>
              </a:spcBef>
              <a:spcAft>
                <a:spcPts val="0"/>
              </a:spcAft>
              <a:buSzPts val="2100"/>
              <a:buChar char="•"/>
              <a:defRPr/>
            </a:lvl3pPr>
            <a:lvl4pPr marL="1828800" lvl="3" indent="-361950" rtl="0">
              <a:spcBef>
                <a:spcPts val="640"/>
              </a:spcBef>
              <a:spcAft>
                <a:spcPts val="0"/>
              </a:spcAft>
              <a:buSzPts val="2100"/>
              <a:buChar char="–"/>
              <a:defRPr sz="2100"/>
            </a:lvl4pPr>
            <a:lvl5pPr marL="2286000" lvl="4" indent="-361950" rtl="0">
              <a:spcBef>
                <a:spcPts val="640"/>
              </a:spcBef>
              <a:spcAft>
                <a:spcPts val="0"/>
              </a:spcAft>
              <a:buSzPts val="2100"/>
              <a:buChar char="»"/>
              <a:defRPr sz="2100"/>
            </a:lvl5pPr>
            <a:lvl6pPr marL="2743200" lvl="5" indent="-361950" rtl="0">
              <a:spcBef>
                <a:spcPts val="640"/>
              </a:spcBef>
              <a:spcAft>
                <a:spcPts val="0"/>
              </a:spcAft>
              <a:buSzPts val="2100"/>
              <a:buChar char="•"/>
              <a:defRPr sz="2100"/>
            </a:lvl6pPr>
            <a:lvl7pPr marL="3200400" lvl="6" indent="-361950" rtl="0">
              <a:spcBef>
                <a:spcPts val="640"/>
              </a:spcBef>
              <a:spcAft>
                <a:spcPts val="0"/>
              </a:spcAft>
              <a:buSzPts val="2100"/>
              <a:buChar char="•"/>
              <a:defRPr sz="2100"/>
            </a:lvl7pPr>
            <a:lvl8pPr marL="3657600" lvl="7" indent="-361950" rtl="0">
              <a:spcBef>
                <a:spcPts val="640"/>
              </a:spcBef>
              <a:spcAft>
                <a:spcPts val="0"/>
              </a:spcAft>
              <a:buSzPts val="2100"/>
              <a:buChar char="•"/>
              <a:defRPr sz="2100"/>
            </a:lvl8pPr>
            <a:lvl9pPr marL="4114800" lvl="8" indent="-361950" rtl="0">
              <a:spcBef>
                <a:spcPts val="640"/>
              </a:spcBef>
              <a:spcAft>
                <a:spcPts val="0"/>
              </a:spcAft>
              <a:buSzPts val="2100"/>
              <a:buChar char="•"/>
              <a:defRPr sz="2100"/>
            </a:lvl9pPr>
          </a:lstStyle>
          <a:p>
            <a:endParaRPr/>
          </a:p>
        </p:txBody>
      </p:sp>
      <p:sp>
        <p:nvSpPr>
          <p:cNvPr id="75" name="Google Shape;75;p6"/>
          <p:cNvSpPr>
            <a:spLocks noGrp="1"/>
          </p:cNvSpPr>
          <p:nvPr>
            <p:ph type="pic" idx="4"/>
          </p:nvPr>
        </p:nvSpPr>
        <p:spPr>
          <a:xfrm>
            <a:off x="557875" y="3628150"/>
            <a:ext cx="8586300" cy="6145800"/>
          </a:xfrm>
          <a:prstGeom prst="roundRect">
            <a:avLst>
              <a:gd name="adj" fmla="val 3017"/>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18200"/>
              <a:buFont typeface="Inter"/>
              <a:buNone/>
              <a:defRPr sz="18200" b="1" i="0" u="none" strike="noStrike" cap="none">
                <a:solidFill>
                  <a:schemeClr val="l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838200" algn="l" rtl="0">
              <a:lnSpc>
                <a:spcPct val="90000"/>
              </a:lnSpc>
              <a:spcBef>
                <a:spcPts val="640"/>
              </a:spcBef>
              <a:spcAft>
                <a:spcPts val="0"/>
              </a:spcAft>
              <a:buClr>
                <a:schemeClr val="lt1"/>
              </a:buClr>
              <a:buSzPts val="9600"/>
              <a:buFont typeface="Inter"/>
              <a:buChar char="•"/>
              <a:defRPr sz="9600" b="1" i="0" u="none" strike="noStrike" cap="none">
                <a:solidFill>
                  <a:schemeClr val="lt1"/>
                </a:solidFill>
                <a:latin typeface="Inter"/>
                <a:ea typeface="Inter"/>
                <a:cs typeface="Inter"/>
                <a:sym typeface="Inter"/>
              </a:defRPr>
            </a:lvl1pPr>
            <a:lvl2pPr marL="914400" marR="0" lvl="1" indent="-457200" algn="l" rtl="0">
              <a:lnSpc>
                <a:spcPct val="90000"/>
              </a:lnSpc>
              <a:spcBef>
                <a:spcPts val="640"/>
              </a:spcBef>
              <a:spcAft>
                <a:spcPts val="0"/>
              </a:spcAft>
              <a:buClr>
                <a:schemeClr val="lt1"/>
              </a:buClr>
              <a:buSzPts val="3600"/>
              <a:buFont typeface="Inter"/>
              <a:buChar char="–"/>
              <a:defRPr sz="3600" b="1" i="0" u="none" strike="noStrike" cap="none">
                <a:solidFill>
                  <a:schemeClr val="lt1"/>
                </a:solidFill>
                <a:latin typeface="Inter"/>
                <a:ea typeface="Inter"/>
                <a:cs typeface="Inter"/>
                <a:sym typeface="Inter"/>
              </a:defRPr>
            </a:lvl2pPr>
            <a:lvl3pPr marL="1371600" marR="0" lvl="2" indent="-361950" algn="l" rtl="0">
              <a:lnSpc>
                <a:spcPct val="90000"/>
              </a:lnSpc>
              <a:spcBef>
                <a:spcPts val="640"/>
              </a:spcBef>
              <a:spcAft>
                <a:spcPts val="0"/>
              </a:spcAft>
              <a:buClr>
                <a:schemeClr val="lt1"/>
              </a:buClr>
              <a:buSzPts val="2100"/>
              <a:buFont typeface="Inter"/>
              <a:buChar char="•"/>
              <a:defRPr sz="2100" i="0" u="none" strike="noStrike" cap="none">
                <a:solidFill>
                  <a:schemeClr val="lt1"/>
                </a:solidFill>
                <a:latin typeface="Inter"/>
                <a:ea typeface="Inter"/>
                <a:cs typeface="Inter"/>
                <a:sym typeface="Inter"/>
              </a:defRPr>
            </a:lvl3pPr>
            <a:lvl4pPr marL="1828800" marR="0" lvl="3"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4pPr>
            <a:lvl5pPr marL="2286000" marR="0" lvl="4"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5pPr>
            <a:lvl6pPr marL="2743200" marR="0" lvl="5"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6pPr>
            <a:lvl7pPr marL="3200400" marR="0" lvl="6"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7pPr>
            <a:lvl8pPr marL="3657600" marR="0" lvl="7"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8pPr>
            <a:lvl9pPr marL="4114800" marR="0" lvl="8"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tmp"/></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file/d/1kPWlhqVRRySN_k-eVYSVTKzfOTvMc006/view?usp=drive_link"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tmp"/><Relationship Id="rId7" Type="http://schemas.openxmlformats.org/officeDocument/2006/relationships/image" Target="../media/image68.tmp"/><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7.tmp"/><Relationship Id="rId5" Type="http://schemas.openxmlformats.org/officeDocument/2006/relationships/image" Target="../media/image66.tmp"/><Relationship Id="rId4" Type="http://schemas.openxmlformats.org/officeDocument/2006/relationships/image" Target="../media/image65.tm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tmp"/><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1.xml"/><Relationship Id="rId5" Type="http://schemas.openxmlformats.org/officeDocument/2006/relationships/image" Target="../media/image82.tmp"/><Relationship Id="rId4" Type="http://schemas.openxmlformats.org/officeDocument/2006/relationships/image" Target="../media/image81.tmp"/></Relationships>
</file>

<file path=ppt/slides/_rels/slide47.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1.xml"/><Relationship Id="rId4" Type="http://schemas.openxmlformats.org/officeDocument/2006/relationships/image" Target="../media/image85.tmp"/></Relationships>
</file>

<file path=ppt/slides/_rels/slide48.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tmp"/><Relationship Id="rId5" Type="http://schemas.openxmlformats.org/officeDocument/2006/relationships/image" Target="../media/image7.png"/><Relationship Id="rId4" Type="http://schemas.openxmlformats.org/officeDocument/2006/relationships/image" Target="../media/image6.tm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tmp"/><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22831" y="522331"/>
            <a:ext cx="16442337" cy="9242337"/>
          </a:xfrm>
          <a:prstGeom prst="rect">
            <a:avLst/>
          </a:prstGeom>
        </p:spPr>
      </p:pic>
      <p:grpSp>
        <p:nvGrpSpPr>
          <p:cNvPr id="103" name="Google Shape;103;p8"/>
          <p:cNvGrpSpPr/>
          <p:nvPr/>
        </p:nvGrpSpPr>
        <p:grpSpPr>
          <a:xfrm>
            <a:off x="512133" y="507760"/>
            <a:ext cx="17263734" cy="9271481"/>
            <a:chOff x="0" y="0"/>
            <a:chExt cx="4546827" cy="2441871"/>
          </a:xfrm>
        </p:grpSpPr>
        <p:sp>
          <p:nvSpPr>
            <p:cNvPr id="104" name="Google Shape;104;p8"/>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50000">
                  <a:srgbClr val="101010"/>
                </a:gs>
                <a:gs pos="100000">
                  <a:srgbClr val="ABABAB">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0" name="Google Shape;110;p8"/>
          <p:cNvSpPr txBox="1"/>
          <p:nvPr/>
        </p:nvSpPr>
        <p:spPr>
          <a:xfrm>
            <a:off x="4252684" y="2648188"/>
            <a:ext cx="10668001" cy="4062651"/>
          </a:xfrm>
          <a:prstGeom prst="rect">
            <a:avLst/>
          </a:prstGeom>
          <a:noFill/>
          <a:ln>
            <a:noFill/>
          </a:ln>
        </p:spPr>
        <p:txBody>
          <a:bodyPr spcFirstLastPara="1" wrap="square" lIns="0" tIns="0" rIns="0" bIns="0" anchor="t" anchorCtr="0">
            <a:spAutoFit/>
          </a:bodyPr>
          <a:lstStyle/>
          <a:p>
            <a:pPr lvl="0" algn="just">
              <a:lnSpc>
                <a:spcPct val="80000"/>
              </a:lnSpc>
            </a:pPr>
            <a:r>
              <a:rPr lang="en-US" sz="9600" b="1" i="0" u="none" strike="noStrike" cap="none" dirty="0" smtClean="0">
                <a:solidFill>
                  <a:srgbClr val="FFFFFF"/>
                </a:solidFill>
                <a:latin typeface="Inter"/>
                <a:ea typeface="Inter"/>
                <a:cs typeface="Inter"/>
                <a:sym typeface="Inter"/>
              </a:rPr>
              <a:t>          Tek.bg</a:t>
            </a:r>
            <a:r>
              <a:rPr lang="en-US" sz="9600" b="1" dirty="0" smtClean="0">
                <a:solidFill>
                  <a:srgbClr val="FFFFFF"/>
                </a:solidFill>
                <a:latin typeface="Inter"/>
                <a:ea typeface="Inter"/>
                <a:cs typeface="Inter"/>
                <a:sym typeface="Inter"/>
              </a:rPr>
              <a:t>   </a:t>
            </a:r>
            <a:endParaRPr lang="bg-BG" sz="9600" b="1" dirty="0" smtClean="0">
              <a:solidFill>
                <a:srgbClr val="FFFFFF"/>
              </a:solidFill>
              <a:latin typeface="Inter"/>
              <a:ea typeface="Inter"/>
              <a:cs typeface="Inter"/>
              <a:sym typeface="Inter"/>
            </a:endParaRPr>
          </a:p>
          <a:p>
            <a:pPr lvl="0" algn="just">
              <a:lnSpc>
                <a:spcPct val="80000"/>
              </a:lnSpc>
            </a:pPr>
            <a:endParaRPr lang="en-US" sz="9600" b="1" dirty="0" smtClean="0">
              <a:solidFill>
                <a:srgbClr val="FFFFFF"/>
              </a:solidFill>
              <a:latin typeface="Inter"/>
              <a:ea typeface="Inter"/>
              <a:cs typeface="Inter"/>
              <a:sym typeface="Inter"/>
            </a:endParaRPr>
          </a:p>
          <a:p>
            <a:pPr lvl="0">
              <a:lnSpc>
                <a:spcPct val="80000"/>
              </a:lnSpc>
            </a:pPr>
            <a:r>
              <a:rPr lang="bg-BG" sz="6900" dirty="0" smtClean="0">
                <a:solidFill>
                  <a:srgbClr val="FFFFFF"/>
                </a:solidFill>
                <a:latin typeface="Inter"/>
                <a:ea typeface="Inter"/>
                <a:cs typeface="Inter"/>
                <a:sym typeface="Inter"/>
              </a:rPr>
              <a:t>  онлайн </a:t>
            </a:r>
            <a:r>
              <a:rPr lang="bg-BG" sz="6900" dirty="0" smtClean="0">
                <a:solidFill>
                  <a:schemeClr val="bg1"/>
                </a:solidFill>
                <a:latin typeface="Inter" panose="020B0604020202020204" charset="0"/>
                <a:ea typeface="Inter" panose="020B0604020202020204" charset="0"/>
              </a:rPr>
              <a:t>магазин </a:t>
            </a:r>
            <a:r>
              <a:rPr lang="bg-BG" sz="6900" dirty="0">
                <a:solidFill>
                  <a:schemeClr val="bg1"/>
                </a:solidFill>
                <a:latin typeface="Inter" panose="020B0604020202020204" charset="0"/>
                <a:ea typeface="Inter" panose="020B0604020202020204" charset="0"/>
              </a:rPr>
              <a:t>за продажба на апаратура</a:t>
            </a:r>
            <a:r>
              <a:rPr lang="en-US" sz="6900" dirty="0" smtClean="0">
                <a:solidFill>
                  <a:schemeClr val="bg1"/>
                </a:solidFill>
                <a:latin typeface="Inter" panose="020B0604020202020204" charset="0"/>
                <a:ea typeface="Inter" panose="020B0604020202020204" charset="0"/>
                <a:cs typeface="Inter"/>
                <a:sym typeface="Inter"/>
              </a:rPr>
              <a:t> </a:t>
            </a:r>
            <a:endParaRPr sz="6900" dirty="0">
              <a:solidFill>
                <a:schemeClr val="bg1"/>
              </a:solidFill>
              <a:latin typeface="Inter" panose="020B0604020202020204" charset="0"/>
              <a:ea typeface="Inter" panose="020B0604020202020204" charset="0"/>
            </a:endParaRPr>
          </a:p>
        </p:txBody>
      </p:sp>
      <p:sp>
        <p:nvSpPr>
          <p:cNvPr id="111" name="Google Shape;111;p8"/>
          <p:cNvSpPr txBox="1"/>
          <p:nvPr/>
        </p:nvSpPr>
        <p:spPr>
          <a:xfrm>
            <a:off x="1227363" y="8815101"/>
            <a:ext cx="9440637"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bg-BG" sz="2400" dirty="0" smtClean="0">
                <a:solidFill>
                  <a:srgbClr val="ABABAB"/>
                </a:solidFill>
                <a:latin typeface="Inter"/>
                <a:ea typeface="Inter"/>
                <a:cs typeface="Inter"/>
                <a:sym typeface="Inter"/>
              </a:rPr>
              <a:t>Презентирано от </a:t>
            </a:r>
          </a:p>
          <a:p>
            <a:pPr marL="0" marR="0" lvl="0" indent="0" algn="l" rtl="0">
              <a:lnSpc>
                <a:spcPct val="80000"/>
              </a:lnSpc>
              <a:spcBef>
                <a:spcPts val="0"/>
              </a:spcBef>
              <a:spcAft>
                <a:spcPts val="0"/>
              </a:spcAft>
              <a:buNone/>
            </a:pPr>
            <a:r>
              <a:rPr lang="bg-BG" sz="2400" dirty="0" smtClean="0">
                <a:solidFill>
                  <a:srgbClr val="ABABAB"/>
                </a:solidFill>
                <a:latin typeface="Inter"/>
                <a:ea typeface="Inter"/>
                <a:cs typeface="Inter"/>
                <a:sym typeface="Inter"/>
              </a:rPr>
              <a:t>Явор Чамов и Ростислав Демиров </a:t>
            </a:r>
          </a:p>
          <a:p>
            <a:pPr marL="0" marR="0" lvl="0" indent="0" algn="l" rtl="0">
              <a:lnSpc>
                <a:spcPct val="80000"/>
              </a:lnSpc>
              <a:spcBef>
                <a:spcPts val="0"/>
              </a:spcBef>
              <a:spcAft>
                <a:spcPts val="0"/>
              </a:spcAft>
              <a:buNone/>
            </a:pPr>
            <a:r>
              <a:rPr lang="bg-BG" sz="2400" dirty="0" smtClean="0">
                <a:solidFill>
                  <a:srgbClr val="ABABAB"/>
                </a:solidFill>
                <a:latin typeface="Inter"/>
                <a:ea typeface="Inter"/>
                <a:cs typeface="Inter"/>
                <a:sym typeface="Inter"/>
              </a:rPr>
              <a:t>СИТ 3 курс </a:t>
            </a:r>
            <a:endParaRPr dirty="0"/>
          </a:p>
        </p:txBody>
      </p:sp>
      <p:sp>
        <p:nvSpPr>
          <p:cNvPr id="112" name="Google Shape;112;p8"/>
          <p:cNvSpPr txBox="1"/>
          <p:nvPr/>
        </p:nvSpPr>
        <p:spPr>
          <a:xfrm>
            <a:off x="1104900" y="874395"/>
            <a:ext cx="1349400" cy="1968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99" b="1" i="0" u="none" strike="noStrike" cap="none">
                <a:solidFill>
                  <a:srgbClr val="FFFFFF"/>
                </a:solidFill>
                <a:latin typeface="Inter"/>
                <a:ea typeface="Inter"/>
                <a:cs typeface="Inter"/>
                <a:sym typeface="Inter"/>
              </a:rPr>
              <a:t>Brand</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
            <a:ext cx="8935620" cy="3846287"/>
          </a:xfrm>
          <a:prstGeom prst="rect">
            <a:avLst/>
          </a:prstGeom>
        </p:spPr>
      </p:pic>
      <p:pic>
        <p:nvPicPr>
          <p:cNvPr id="3" name="Picture 2"/>
          <p:cNvPicPr>
            <a:picLocks noChangeAspect="1"/>
          </p:cNvPicPr>
          <p:nvPr/>
        </p:nvPicPr>
        <p:blipFill>
          <a:blip r:embed="rId3"/>
          <a:stretch>
            <a:fillRect/>
          </a:stretch>
        </p:blipFill>
        <p:spPr>
          <a:xfrm>
            <a:off x="-1" y="3846286"/>
            <a:ext cx="8935621" cy="3410858"/>
          </a:xfrm>
          <a:prstGeom prst="rect">
            <a:avLst/>
          </a:prstGeom>
        </p:spPr>
      </p:pic>
      <p:pic>
        <p:nvPicPr>
          <p:cNvPr id="4" name="Picture 3"/>
          <p:cNvPicPr>
            <a:picLocks noChangeAspect="1"/>
          </p:cNvPicPr>
          <p:nvPr/>
        </p:nvPicPr>
        <p:blipFill>
          <a:blip r:embed="rId4"/>
          <a:stretch>
            <a:fillRect/>
          </a:stretch>
        </p:blipFill>
        <p:spPr>
          <a:xfrm>
            <a:off x="-1" y="7257144"/>
            <a:ext cx="8935621" cy="3029856"/>
          </a:xfrm>
          <a:prstGeom prst="rect">
            <a:avLst/>
          </a:prstGeom>
        </p:spPr>
      </p:pic>
      <p:pic>
        <p:nvPicPr>
          <p:cNvPr id="5" name="Picture 4"/>
          <p:cNvPicPr>
            <a:picLocks noChangeAspect="1"/>
          </p:cNvPicPr>
          <p:nvPr/>
        </p:nvPicPr>
        <p:blipFill>
          <a:blip r:embed="rId5"/>
          <a:stretch>
            <a:fillRect/>
          </a:stretch>
        </p:blipFill>
        <p:spPr>
          <a:xfrm>
            <a:off x="8935620" y="-1"/>
            <a:ext cx="9352380" cy="4078515"/>
          </a:xfrm>
          <a:prstGeom prst="rect">
            <a:avLst/>
          </a:prstGeom>
        </p:spPr>
      </p:pic>
      <p:pic>
        <p:nvPicPr>
          <p:cNvPr id="6" name="Picture 5"/>
          <p:cNvPicPr>
            <a:picLocks noChangeAspect="1"/>
          </p:cNvPicPr>
          <p:nvPr/>
        </p:nvPicPr>
        <p:blipFill>
          <a:blip r:embed="rId6"/>
          <a:stretch>
            <a:fillRect/>
          </a:stretch>
        </p:blipFill>
        <p:spPr>
          <a:xfrm>
            <a:off x="8935620" y="4078514"/>
            <a:ext cx="9502775" cy="2598057"/>
          </a:xfrm>
          <a:prstGeom prst="rect">
            <a:avLst/>
          </a:prstGeom>
        </p:spPr>
      </p:pic>
      <p:pic>
        <p:nvPicPr>
          <p:cNvPr id="7" name="Picture 6"/>
          <p:cNvPicPr>
            <a:picLocks noChangeAspect="1"/>
          </p:cNvPicPr>
          <p:nvPr/>
        </p:nvPicPr>
        <p:blipFill rotWithShape="1">
          <a:blip r:embed="rId7"/>
          <a:srcRect l="16080" b="-331"/>
          <a:stretch/>
        </p:blipFill>
        <p:spPr>
          <a:xfrm>
            <a:off x="8934056" y="6676571"/>
            <a:ext cx="9355508" cy="3610429"/>
          </a:xfrm>
          <a:prstGeom prst="rect">
            <a:avLst/>
          </a:prstGeom>
        </p:spPr>
      </p:pic>
    </p:spTree>
    <p:extLst>
      <p:ext uri="{BB962C8B-B14F-4D97-AF65-F5344CB8AC3E}">
        <p14:creationId xmlns:p14="http://schemas.microsoft.com/office/powerpoint/2010/main" val="4255117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grpSp>
        <p:nvGrpSpPr>
          <p:cNvPr id="174" name="Google Shape;174;p12"/>
          <p:cNvGrpSpPr/>
          <p:nvPr/>
        </p:nvGrpSpPr>
        <p:grpSpPr>
          <a:xfrm>
            <a:off x="783771" y="377832"/>
            <a:ext cx="16560800" cy="2742739"/>
            <a:chOff x="0" y="0"/>
            <a:chExt cx="4546827" cy="739112"/>
          </a:xfrm>
        </p:grpSpPr>
        <p:sp>
          <p:nvSpPr>
            <p:cNvPr id="175" name="Google Shape;175;p12"/>
            <p:cNvSpPr/>
            <p:nvPr/>
          </p:nvSpPr>
          <p:spPr>
            <a:xfrm>
              <a:off x="0" y="0"/>
              <a:ext cx="4546827" cy="739112"/>
            </a:xfrm>
            <a:custGeom>
              <a:avLst/>
              <a:gdLst/>
              <a:ahLst/>
              <a:cxnLst/>
              <a:rect l="l" t="t" r="r" b="b"/>
              <a:pathLst>
                <a:path w="4546827" h="739112" extrusionOk="0">
                  <a:moveTo>
                    <a:pt x="22871" y="0"/>
                  </a:moveTo>
                  <a:lnTo>
                    <a:pt x="4523956" y="0"/>
                  </a:lnTo>
                  <a:cubicBezTo>
                    <a:pt x="4536587" y="0"/>
                    <a:pt x="4546827" y="10240"/>
                    <a:pt x="4546827" y="22871"/>
                  </a:cubicBezTo>
                  <a:lnTo>
                    <a:pt x="4546827" y="716241"/>
                  </a:lnTo>
                  <a:cubicBezTo>
                    <a:pt x="4546827" y="728872"/>
                    <a:pt x="4536587" y="739112"/>
                    <a:pt x="4523956" y="739112"/>
                  </a:cubicBezTo>
                  <a:lnTo>
                    <a:pt x="22871" y="739112"/>
                  </a:lnTo>
                  <a:cubicBezTo>
                    <a:pt x="10240" y="739112"/>
                    <a:pt x="0" y="728872"/>
                    <a:pt x="0" y="716241"/>
                  </a:cubicBezTo>
                  <a:lnTo>
                    <a:pt x="0" y="22871"/>
                  </a:lnTo>
                  <a:cubicBezTo>
                    <a:pt x="0" y="10240"/>
                    <a:pt x="10240" y="0"/>
                    <a:pt x="22871" y="0"/>
                  </a:cubicBezTo>
                  <a:close/>
                </a:path>
              </a:pathLst>
            </a:custGeom>
            <a:gradFill>
              <a:gsLst>
                <a:gs pos="0">
                  <a:srgbClr val="7153FF">
                    <a:alpha val="23137"/>
                  </a:srgbClr>
                </a:gs>
                <a:gs pos="20000">
                  <a:srgbClr val="101010"/>
                </a:gs>
                <a:gs pos="40000">
                  <a:srgbClr val="101010"/>
                </a:gs>
                <a:gs pos="60000">
                  <a:srgbClr val="101010"/>
                </a:gs>
                <a:gs pos="8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p:nvPr/>
          </p:nvSpPr>
          <p:spPr>
            <a:xfrm>
              <a:off x="0" y="9525"/>
              <a:ext cx="4546827"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2"/>
          <p:cNvSpPr txBox="1"/>
          <p:nvPr/>
        </p:nvSpPr>
        <p:spPr>
          <a:xfrm>
            <a:off x="1641798" y="887426"/>
            <a:ext cx="14321100" cy="1723549"/>
          </a:xfrm>
          <a:prstGeom prst="rect">
            <a:avLst/>
          </a:prstGeom>
          <a:noFill/>
          <a:ln>
            <a:noFill/>
          </a:ln>
        </p:spPr>
        <p:txBody>
          <a:bodyPr spcFirstLastPara="1" wrap="square" lIns="0" tIns="0" rIns="0" bIns="0" anchor="t" anchorCtr="0">
            <a:spAutoFit/>
          </a:bodyPr>
          <a:lstStyle/>
          <a:p>
            <a:pPr lvl="0" algn="ctr">
              <a:lnSpc>
                <a:spcPct val="80000"/>
              </a:lnSpc>
            </a:pPr>
            <a:r>
              <a:rPr lang="en-US" sz="7000" b="1" dirty="0" smtClean="0">
                <a:solidFill>
                  <a:srgbClr val="FFFFFF"/>
                </a:solidFill>
                <a:latin typeface="Inter"/>
                <a:ea typeface="Inter"/>
                <a:cs typeface="Inter"/>
                <a:sym typeface="Inter"/>
              </a:rPr>
              <a:t>Competitive </a:t>
            </a:r>
            <a:r>
              <a:rPr lang="en-US" sz="7000" b="1" dirty="0">
                <a:solidFill>
                  <a:srgbClr val="FFFFFF"/>
                </a:solidFill>
                <a:latin typeface="Inter"/>
                <a:ea typeface="Inter"/>
                <a:cs typeface="Inter"/>
                <a:sym typeface="Inter"/>
              </a:rPr>
              <a:t>Analyses – Marketing</a:t>
            </a:r>
            <a:endParaRPr sz="7000" dirty="0"/>
          </a:p>
        </p:txBody>
      </p:sp>
      <p:pic>
        <p:nvPicPr>
          <p:cNvPr id="2" name="Picture 1"/>
          <p:cNvPicPr>
            <a:picLocks noChangeAspect="1"/>
          </p:cNvPicPr>
          <p:nvPr/>
        </p:nvPicPr>
        <p:blipFill>
          <a:blip r:embed="rId3"/>
          <a:stretch>
            <a:fillRect/>
          </a:stretch>
        </p:blipFill>
        <p:spPr>
          <a:xfrm>
            <a:off x="0" y="0"/>
            <a:ext cx="18288000" cy="10287000"/>
          </a:xfrm>
          <a:prstGeom prst="rect">
            <a:avLst/>
          </a:prstGeom>
        </p:spPr>
      </p:pic>
      <p:pic>
        <p:nvPicPr>
          <p:cNvPr id="3" name="Picture 2"/>
          <p:cNvPicPr>
            <a:picLocks noChangeAspect="1"/>
          </p:cNvPicPr>
          <p:nvPr/>
        </p:nvPicPr>
        <p:blipFill>
          <a:blip r:embed="rId4"/>
          <a:stretch>
            <a:fillRect/>
          </a:stretch>
        </p:blipFill>
        <p:spPr>
          <a:xfrm>
            <a:off x="-793" y="-59887"/>
            <a:ext cx="18289585" cy="10406774"/>
          </a:xfrm>
          <a:prstGeom prst="rect">
            <a:avLst/>
          </a:prstGeom>
        </p:spPr>
      </p:pic>
    </p:spTree>
    <p:extLst>
      <p:ext uri="{BB962C8B-B14F-4D97-AF65-F5344CB8AC3E}">
        <p14:creationId xmlns:p14="http://schemas.microsoft.com/office/powerpoint/2010/main" val="40194270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61" y="1494972"/>
            <a:ext cx="18255239" cy="6974097"/>
          </a:xfrm>
          <a:prstGeom prst="rect">
            <a:avLst/>
          </a:prstGeom>
        </p:spPr>
      </p:pic>
    </p:spTree>
    <p:extLst>
      <p:ext uri="{BB962C8B-B14F-4D97-AF65-F5344CB8AC3E}">
        <p14:creationId xmlns:p14="http://schemas.microsoft.com/office/powerpoint/2010/main" val="3586415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grpSp>
        <p:nvGrpSpPr>
          <p:cNvPr id="174" name="Google Shape;174;p12"/>
          <p:cNvGrpSpPr/>
          <p:nvPr/>
        </p:nvGrpSpPr>
        <p:grpSpPr>
          <a:xfrm>
            <a:off x="304800" y="435430"/>
            <a:ext cx="17750971" cy="2728684"/>
            <a:chOff x="0" y="0"/>
            <a:chExt cx="4546827" cy="739112"/>
          </a:xfrm>
        </p:grpSpPr>
        <p:sp>
          <p:nvSpPr>
            <p:cNvPr id="175" name="Google Shape;175;p12"/>
            <p:cNvSpPr/>
            <p:nvPr/>
          </p:nvSpPr>
          <p:spPr>
            <a:xfrm>
              <a:off x="0" y="0"/>
              <a:ext cx="4546827" cy="739112"/>
            </a:xfrm>
            <a:custGeom>
              <a:avLst/>
              <a:gdLst/>
              <a:ahLst/>
              <a:cxnLst/>
              <a:rect l="l" t="t" r="r" b="b"/>
              <a:pathLst>
                <a:path w="4546827" h="739112" extrusionOk="0">
                  <a:moveTo>
                    <a:pt x="22871" y="0"/>
                  </a:moveTo>
                  <a:lnTo>
                    <a:pt x="4523956" y="0"/>
                  </a:lnTo>
                  <a:cubicBezTo>
                    <a:pt x="4536587" y="0"/>
                    <a:pt x="4546827" y="10240"/>
                    <a:pt x="4546827" y="22871"/>
                  </a:cubicBezTo>
                  <a:lnTo>
                    <a:pt x="4546827" y="716241"/>
                  </a:lnTo>
                  <a:cubicBezTo>
                    <a:pt x="4546827" y="728872"/>
                    <a:pt x="4536587" y="739112"/>
                    <a:pt x="4523956" y="739112"/>
                  </a:cubicBezTo>
                  <a:lnTo>
                    <a:pt x="22871" y="739112"/>
                  </a:lnTo>
                  <a:cubicBezTo>
                    <a:pt x="10240" y="739112"/>
                    <a:pt x="0" y="728872"/>
                    <a:pt x="0" y="716241"/>
                  </a:cubicBezTo>
                  <a:lnTo>
                    <a:pt x="0" y="22871"/>
                  </a:lnTo>
                  <a:cubicBezTo>
                    <a:pt x="0" y="10240"/>
                    <a:pt x="10240" y="0"/>
                    <a:pt x="22871" y="0"/>
                  </a:cubicBezTo>
                  <a:close/>
                </a:path>
              </a:pathLst>
            </a:custGeom>
            <a:gradFill>
              <a:gsLst>
                <a:gs pos="0">
                  <a:srgbClr val="7153FF">
                    <a:alpha val="23137"/>
                  </a:srgbClr>
                </a:gs>
                <a:gs pos="20000">
                  <a:srgbClr val="101010"/>
                </a:gs>
                <a:gs pos="40000">
                  <a:srgbClr val="101010"/>
                </a:gs>
                <a:gs pos="60000">
                  <a:srgbClr val="101010"/>
                </a:gs>
                <a:gs pos="8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p:nvPr/>
          </p:nvSpPr>
          <p:spPr>
            <a:xfrm>
              <a:off x="0" y="9525"/>
              <a:ext cx="4546827"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2"/>
          <p:cNvSpPr txBox="1"/>
          <p:nvPr/>
        </p:nvSpPr>
        <p:spPr>
          <a:xfrm>
            <a:off x="1635108" y="955579"/>
            <a:ext cx="14321100" cy="1723549"/>
          </a:xfrm>
          <a:prstGeom prst="rect">
            <a:avLst/>
          </a:prstGeom>
          <a:noFill/>
          <a:ln>
            <a:noFill/>
          </a:ln>
        </p:spPr>
        <p:txBody>
          <a:bodyPr spcFirstLastPara="1" wrap="square" lIns="0" tIns="0" rIns="0" bIns="0" anchor="t" anchorCtr="0">
            <a:spAutoFit/>
          </a:bodyPr>
          <a:lstStyle/>
          <a:p>
            <a:pPr lvl="0" algn="ctr">
              <a:lnSpc>
                <a:spcPct val="80000"/>
              </a:lnSpc>
            </a:pPr>
            <a:r>
              <a:rPr lang="en-US" sz="7000" b="1" dirty="0" smtClean="0">
                <a:solidFill>
                  <a:srgbClr val="FFFFFF"/>
                </a:solidFill>
                <a:latin typeface="Inter"/>
                <a:ea typeface="Inter"/>
                <a:cs typeface="Inter"/>
                <a:sym typeface="Inter"/>
              </a:rPr>
              <a:t>Competitive </a:t>
            </a:r>
            <a:r>
              <a:rPr lang="en-US" sz="7000" b="1" dirty="0">
                <a:solidFill>
                  <a:srgbClr val="FFFFFF"/>
                </a:solidFill>
                <a:latin typeface="Inter"/>
                <a:ea typeface="Inter"/>
                <a:cs typeface="Inter"/>
                <a:sym typeface="Inter"/>
              </a:rPr>
              <a:t>Analyses – 10 Nielsen’s Heuristics</a:t>
            </a:r>
            <a:endParaRPr sz="7000" dirty="0"/>
          </a:p>
        </p:txBody>
      </p:sp>
      <p:pic>
        <p:nvPicPr>
          <p:cNvPr id="2" name="Picture 1"/>
          <p:cNvPicPr>
            <a:picLocks noChangeAspect="1"/>
          </p:cNvPicPr>
          <p:nvPr/>
        </p:nvPicPr>
        <p:blipFill>
          <a:blip r:embed="rId3"/>
          <a:stretch>
            <a:fillRect/>
          </a:stretch>
        </p:blipFill>
        <p:spPr>
          <a:xfrm>
            <a:off x="0" y="0"/>
            <a:ext cx="18288000" cy="5152571"/>
          </a:xfrm>
          <a:prstGeom prst="rect">
            <a:avLst/>
          </a:prstGeom>
        </p:spPr>
      </p:pic>
      <p:pic>
        <p:nvPicPr>
          <p:cNvPr id="3" name="Picture 2"/>
          <p:cNvPicPr>
            <a:picLocks noChangeAspect="1"/>
          </p:cNvPicPr>
          <p:nvPr/>
        </p:nvPicPr>
        <p:blipFill>
          <a:blip r:embed="rId4"/>
          <a:stretch>
            <a:fillRect/>
          </a:stretch>
        </p:blipFill>
        <p:spPr>
          <a:xfrm>
            <a:off x="0" y="5152570"/>
            <a:ext cx="18288000" cy="5234045"/>
          </a:xfrm>
          <a:prstGeom prst="rect">
            <a:avLst/>
          </a:prstGeom>
        </p:spPr>
      </p:pic>
      <p:pic>
        <p:nvPicPr>
          <p:cNvPr id="4" name="Picture 3"/>
          <p:cNvPicPr>
            <a:picLocks noChangeAspect="1"/>
          </p:cNvPicPr>
          <p:nvPr/>
        </p:nvPicPr>
        <p:blipFill>
          <a:blip r:embed="rId5"/>
          <a:stretch>
            <a:fillRect/>
          </a:stretch>
        </p:blipFill>
        <p:spPr>
          <a:xfrm>
            <a:off x="0" y="5124891"/>
            <a:ext cx="18288000" cy="5289404"/>
          </a:xfrm>
          <a:prstGeom prst="rect">
            <a:avLst/>
          </a:prstGeom>
        </p:spPr>
      </p:pic>
    </p:spTree>
    <p:extLst>
      <p:ext uri="{BB962C8B-B14F-4D97-AF65-F5344CB8AC3E}">
        <p14:creationId xmlns:p14="http://schemas.microsoft.com/office/powerpoint/2010/main" val="1046483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grpSp>
        <p:nvGrpSpPr>
          <p:cNvPr id="174" name="Google Shape;174;p12"/>
          <p:cNvGrpSpPr/>
          <p:nvPr/>
        </p:nvGrpSpPr>
        <p:grpSpPr>
          <a:xfrm>
            <a:off x="391885" y="452313"/>
            <a:ext cx="17261934" cy="2261390"/>
            <a:chOff x="0" y="0"/>
            <a:chExt cx="4546827" cy="739112"/>
          </a:xfrm>
        </p:grpSpPr>
        <p:sp>
          <p:nvSpPr>
            <p:cNvPr id="175" name="Google Shape;175;p12"/>
            <p:cNvSpPr/>
            <p:nvPr/>
          </p:nvSpPr>
          <p:spPr>
            <a:xfrm>
              <a:off x="0" y="0"/>
              <a:ext cx="4546827" cy="739112"/>
            </a:xfrm>
            <a:custGeom>
              <a:avLst/>
              <a:gdLst/>
              <a:ahLst/>
              <a:cxnLst/>
              <a:rect l="l" t="t" r="r" b="b"/>
              <a:pathLst>
                <a:path w="4546827" h="739112" extrusionOk="0">
                  <a:moveTo>
                    <a:pt x="22871" y="0"/>
                  </a:moveTo>
                  <a:lnTo>
                    <a:pt x="4523956" y="0"/>
                  </a:lnTo>
                  <a:cubicBezTo>
                    <a:pt x="4536587" y="0"/>
                    <a:pt x="4546827" y="10240"/>
                    <a:pt x="4546827" y="22871"/>
                  </a:cubicBezTo>
                  <a:lnTo>
                    <a:pt x="4546827" y="716241"/>
                  </a:lnTo>
                  <a:cubicBezTo>
                    <a:pt x="4546827" y="728872"/>
                    <a:pt x="4536587" y="739112"/>
                    <a:pt x="4523956" y="739112"/>
                  </a:cubicBezTo>
                  <a:lnTo>
                    <a:pt x="22871" y="739112"/>
                  </a:lnTo>
                  <a:cubicBezTo>
                    <a:pt x="10240" y="739112"/>
                    <a:pt x="0" y="728872"/>
                    <a:pt x="0" y="716241"/>
                  </a:cubicBezTo>
                  <a:lnTo>
                    <a:pt x="0" y="22871"/>
                  </a:lnTo>
                  <a:cubicBezTo>
                    <a:pt x="0" y="10240"/>
                    <a:pt x="10240" y="0"/>
                    <a:pt x="22871" y="0"/>
                  </a:cubicBezTo>
                  <a:close/>
                </a:path>
              </a:pathLst>
            </a:custGeom>
            <a:gradFill>
              <a:gsLst>
                <a:gs pos="0">
                  <a:srgbClr val="7153FF">
                    <a:alpha val="23137"/>
                  </a:srgbClr>
                </a:gs>
                <a:gs pos="20000">
                  <a:srgbClr val="101010"/>
                </a:gs>
                <a:gs pos="40000">
                  <a:srgbClr val="101010"/>
                </a:gs>
                <a:gs pos="60000">
                  <a:srgbClr val="101010"/>
                </a:gs>
                <a:gs pos="8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p:nvPr/>
          </p:nvSpPr>
          <p:spPr>
            <a:xfrm>
              <a:off x="0" y="9525"/>
              <a:ext cx="4546827"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2"/>
          <p:cNvSpPr txBox="1"/>
          <p:nvPr/>
        </p:nvSpPr>
        <p:spPr>
          <a:xfrm>
            <a:off x="1373851" y="676740"/>
            <a:ext cx="14321100" cy="1723549"/>
          </a:xfrm>
          <a:prstGeom prst="rect">
            <a:avLst/>
          </a:prstGeom>
          <a:noFill/>
          <a:ln>
            <a:noFill/>
          </a:ln>
        </p:spPr>
        <p:txBody>
          <a:bodyPr spcFirstLastPara="1" wrap="square" lIns="0" tIns="0" rIns="0" bIns="0" anchor="t" anchorCtr="0">
            <a:spAutoFit/>
          </a:bodyPr>
          <a:lstStyle/>
          <a:p>
            <a:pPr lvl="0" algn="ctr">
              <a:lnSpc>
                <a:spcPct val="80000"/>
              </a:lnSpc>
            </a:pPr>
            <a:r>
              <a:rPr lang="ru-RU" sz="7000" b="1" dirty="0" smtClean="0">
                <a:solidFill>
                  <a:srgbClr val="FFFFFF"/>
                </a:solidFill>
                <a:latin typeface="Inter"/>
                <a:ea typeface="Inter"/>
                <a:cs typeface="Inter"/>
                <a:sym typeface="Inter"/>
              </a:rPr>
              <a:t>Google </a:t>
            </a:r>
            <a:r>
              <a:rPr lang="ru-RU" sz="7000" b="1" dirty="0">
                <a:solidFill>
                  <a:srgbClr val="FFFFFF"/>
                </a:solidFill>
                <a:latin typeface="Inter"/>
                <a:ea typeface="Inter"/>
                <a:cs typeface="Inter"/>
                <a:sym typeface="Inter"/>
              </a:rPr>
              <a:t>Form – проучване на потенциални потребители</a:t>
            </a:r>
            <a:endParaRPr sz="7000" dirty="0"/>
          </a:p>
        </p:txBody>
      </p:sp>
      <p:pic>
        <p:nvPicPr>
          <p:cNvPr id="2" name="Picture 1"/>
          <p:cNvPicPr>
            <a:picLocks noChangeAspect="1"/>
          </p:cNvPicPr>
          <p:nvPr/>
        </p:nvPicPr>
        <p:blipFill>
          <a:blip r:embed="rId3"/>
          <a:stretch>
            <a:fillRect/>
          </a:stretch>
        </p:blipFill>
        <p:spPr>
          <a:xfrm>
            <a:off x="550249" y="5546453"/>
            <a:ext cx="17320237" cy="1329043"/>
          </a:xfrm>
          <a:prstGeom prst="rect">
            <a:avLst/>
          </a:prstGeom>
        </p:spPr>
      </p:pic>
      <p:sp>
        <p:nvSpPr>
          <p:cNvPr id="3" name="TextBox 2"/>
          <p:cNvSpPr txBox="1"/>
          <p:nvPr/>
        </p:nvSpPr>
        <p:spPr>
          <a:xfrm>
            <a:off x="1533833" y="6010919"/>
            <a:ext cx="16002000" cy="400110"/>
          </a:xfrm>
          <a:prstGeom prst="rect">
            <a:avLst/>
          </a:prstGeom>
          <a:noFill/>
        </p:spPr>
        <p:txBody>
          <a:bodyPr wrap="square" rtlCol="0">
            <a:spAutoFit/>
          </a:bodyPr>
          <a:lstStyle/>
          <a:p>
            <a:r>
              <a:rPr lang="en-US" sz="2000" dirty="0">
                <a:solidFill>
                  <a:schemeClr val="bg1"/>
                </a:solidFill>
                <a:latin typeface="Inter" panose="020B0604020202020204" charset="0"/>
                <a:ea typeface="Inter" panose="020B0604020202020204" charset="0"/>
              </a:rPr>
              <a:t>https://docs.google.com/forms/d/e/1FAIpQLSdY8rEuS38ppKNxY_ROTt80ZS9rp52d2IN2qqehsK9g1AN1yg/viewform</a:t>
            </a:r>
            <a:endParaRPr lang="bg-BG" sz="2000" dirty="0">
              <a:solidFill>
                <a:schemeClr val="bg1"/>
              </a:solidFill>
              <a:latin typeface="Inter" panose="020B0604020202020204" charset="0"/>
              <a:ea typeface="Inter" panose="020B0604020202020204" charset="0"/>
            </a:endParaRP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grpSp>
        <p:nvGrpSpPr>
          <p:cNvPr id="250" name="Google Shape;250;p16"/>
          <p:cNvGrpSpPr/>
          <p:nvPr/>
        </p:nvGrpSpPr>
        <p:grpSpPr>
          <a:xfrm>
            <a:off x="241112" y="275245"/>
            <a:ext cx="5722073" cy="4409585"/>
            <a:chOff x="0" y="0"/>
            <a:chExt cx="1440007" cy="1099093"/>
          </a:xfrm>
        </p:grpSpPr>
        <p:sp>
          <p:nvSpPr>
            <p:cNvPr id="251" name="Google Shape;251;p16"/>
            <p:cNvSpPr/>
            <p:nvPr/>
          </p:nvSpPr>
          <p:spPr>
            <a:xfrm>
              <a:off x="0" y="0"/>
              <a:ext cx="1440007" cy="1099093"/>
            </a:xfrm>
            <a:custGeom>
              <a:avLst/>
              <a:gdLst/>
              <a:ahLst/>
              <a:cxnLst/>
              <a:rect l="l" t="t" r="r" b="b"/>
              <a:pathLst>
                <a:path w="1440007" h="1099093" extrusionOk="0">
                  <a:moveTo>
                    <a:pt x="72215" y="0"/>
                  </a:moveTo>
                  <a:lnTo>
                    <a:pt x="1367792" y="0"/>
                  </a:lnTo>
                  <a:cubicBezTo>
                    <a:pt x="1386945" y="0"/>
                    <a:pt x="1405313" y="7608"/>
                    <a:pt x="1418856" y="21151"/>
                  </a:cubicBezTo>
                  <a:cubicBezTo>
                    <a:pt x="1432399" y="34694"/>
                    <a:pt x="1440007" y="53062"/>
                    <a:pt x="1440007" y="72215"/>
                  </a:cubicBezTo>
                  <a:lnTo>
                    <a:pt x="1440007" y="1026878"/>
                  </a:lnTo>
                  <a:cubicBezTo>
                    <a:pt x="1440007" y="1046031"/>
                    <a:pt x="1432399" y="1064399"/>
                    <a:pt x="1418856" y="1077942"/>
                  </a:cubicBezTo>
                  <a:cubicBezTo>
                    <a:pt x="1405313" y="1091485"/>
                    <a:pt x="1386945" y="1099093"/>
                    <a:pt x="1367792" y="1099093"/>
                  </a:cubicBezTo>
                  <a:lnTo>
                    <a:pt x="72215" y="1099093"/>
                  </a:lnTo>
                  <a:cubicBezTo>
                    <a:pt x="53062" y="1099093"/>
                    <a:pt x="34694" y="1091485"/>
                    <a:pt x="21151" y="1077942"/>
                  </a:cubicBezTo>
                  <a:cubicBezTo>
                    <a:pt x="7608" y="1064399"/>
                    <a:pt x="0" y="1046031"/>
                    <a:pt x="0" y="1026878"/>
                  </a:cubicBezTo>
                  <a:lnTo>
                    <a:pt x="0" y="72215"/>
                  </a:lnTo>
                  <a:cubicBezTo>
                    <a:pt x="0" y="53062"/>
                    <a:pt x="7608" y="34694"/>
                    <a:pt x="21151" y="21151"/>
                  </a:cubicBezTo>
                  <a:cubicBezTo>
                    <a:pt x="34694" y="7608"/>
                    <a:pt x="53062" y="0"/>
                    <a:pt x="72215"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txBox="1"/>
            <p:nvPr/>
          </p:nvSpPr>
          <p:spPr>
            <a:xfrm>
              <a:off x="0" y="9525"/>
              <a:ext cx="1440007" cy="108956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7" name="Google Shape;257;p16"/>
          <p:cNvSpPr/>
          <p:nvPr/>
        </p:nvSpPr>
        <p:spPr>
          <a:xfrm>
            <a:off x="8449741" y="511710"/>
            <a:ext cx="9110839" cy="3872940"/>
          </a:xfrm>
          <a:custGeom>
            <a:avLst/>
            <a:gdLst/>
            <a:ahLst/>
            <a:cxnLst/>
            <a:rect l="l" t="t" r="r" b="b"/>
            <a:pathLst>
              <a:path w="1440007" h="1099093" extrusionOk="0">
                <a:moveTo>
                  <a:pt x="72215" y="0"/>
                </a:moveTo>
                <a:lnTo>
                  <a:pt x="1367792" y="0"/>
                </a:lnTo>
                <a:cubicBezTo>
                  <a:pt x="1386945" y="0"/>
                  <a:pt x="1405313" y="7608"/>
                  <a:pt x="1418856" y="21151"/>
                </a:cubicBezTo>
                <a:cubicBezTo>
                  <a:pt x="1432399" y="34694"/>
                  <a:pt x="1440007" y="53062"/>
                  <a:pt x="1440007" y="72215"/>
                </a:cubicBezTo>
                <a:lnTo>
                  <a:pt x="1440007" y="1026878"/>
                </a:lnTo>
                <a:cubicBezTo>
                  <a:pt x="1440007" y="1046031"/>
                  <a:pt x="1432399" y="1064399"/>
                  <a:pt x="1418856" y="1077942"/>
                </a:cubicBezTo>
                <a:cubicBezTo>
                  <a:pt x="1405313" y="1091485"/>
                  <a:pt x="1386945" y="1099093"/>
                  <a:pt x="1367792" y="1099093"/>
                </a:cubicBezTo>
                <a:lnTo>
                  <a:pt x="72215" y="1099093"/>
                </a:lnTo>
                <a:cubicBezTo>
                  <a:pt x="53062" y="1099093"/>
                  <a:pt x="34694" y="1091485"/>
                  <a:pt x="21151" y="1077942"/>
                </a:cubicBezTo>
                <a:cubicBezTo>
                  <a:pt x="7608" y="1064399"/>
                  <a:pt x="0" y="1046031"/>
                  <a:pt x="0" y="1026878"/>
                </a:cubicBezTo>
                <a:lnTo>
                  <a:pt x="0" y="72215"/>
                </a:lnTo>
                <a:cubicBezTo>
                  <a:pt x="0" y="53062"/>
                  <a:pt x="7608" y="34694"/>
                  <a:pt x="21151" y="21151"/>
                </a:cubicBezTo>
                <a:cubicBezTo>
                  <a:pt x="34694" y="7608"/>
                  <a:pt x="53062" y="0"/>
                  <a:pt x="72215"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6"/>
          <p:cNvGrpSpPr/>
          <p:nvPr/>
        </p:nvGrpSpPr>
        <p:grpSpPr>
          <a:xfrm>
            <a:off x="461013" y="5849804"/>
            <a:ext cx="8793804" cy="4167256"/>
            <a:chOff x="0" y="0"/>
            <a:chExt cx="1440007" cy="1087978"/>
          </a:xfrm>
        </p:grpSpPr>
        <p:sp>
          <p:nvSpPr>
            <p:cNvPr id="260" name="Google Shape;260;p16"/>
            <p:cNvSpPr/>
            <p:nvPr/>
          </p:nvSpPr>
          <p:spPr>
            <a:xfrm>
              <a:off x="0" y="0"/>
              <a:ext cx="1440007" cy="1087978"/>
            </a:xfrm>
            <a:custGeom>
              <a:avLst/>
              <a:gdLst/>
              <a:ahLst/>
              <a:cxnLst/>
              <a:rect l="l" t="t" r="r" b="b"/>
              <a:pathLst>
                <a:path w="1440007" h="1087978" extrusionOk="0">
                  <a:moveTo>
                    <a:pt x="72215" y="0"/>
                  </a:moveTo>
                  <a:lnTo>
                    <a:pt x="1367792" y="0"/>
                  </a:lnTo>
                  <a:cubicBezTo>
                    <a:pt x="1386945" y="0"/>
                    <a:pt x="1405313" y="7608"/>
                    <a:pt x="1418856" y="21151"/>
                  </a:cubicBezTo>
                  <a:cubicBezTo>
                    <a:pt x="1432399" y="34694"/>
                    <a:pt x="1440007" y="53062"/>
                    <a:pt x="1440007" y="72215"/>
                  </a:cubicBezTo>
                  <a:lnTo>
                    <a:pt x="1440007" y="1015763"/>
                  </a:lnTo>
                  <a:cubicBezTo>
                    <a:pt x="1440007" y="1034915"/>
                    <a:pt x="1432399" y="1053283"/>
                    <a:pt x="1418856" y="1066826"/>
                  </a:cubicBezTo>
                  <a:cubicBezTo>
                    <a:pt x="1405313" y="1080369"/>
                    <a:pt x="1386945" y="1087978"/>
                    <a:pt x="1367792" y="1087978"/>
                  </a:cubicBezTo>
                  <a:lnTo>
                    <a:pt x="72215" y="1087978"/>
                  </a:lnTo>
                  <a:cubicBezTo>
                    <a:pt x="53062" y="1087978"/>
                    <a:pt x="34694" y="1080369"/>
                    <a:pt x="21151" y="1066826"/>
                  </a:cubicBezTo>
                  <a:cubicBezTo>
                    <a:pt x="7608" y="1053283"/>
                    <a:pt x="0" y="1034915"/>
                    <a:pt x="0" y="1015763"/>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txBox="1"/>
            <p:nvPr/>
          </p:nvSpPr>
          <p:spPr>
            <a:xfrm>
              <a:off x="0" y="9525"/>
              <a:ext cx="1440007" cy="10784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5" name="Google Shape;265;p16"/>
          <p:cNvGrpSpPr/>
          <p:nvPr/>
        </p:nvGrpSpPr>
        <p:grpSpPr>
          <a:xfrm>
            <a:off x="12306214" y="5648325"/>
            <a:ext cx="5467527" cy="4130915"/>
            <a:chOff x="0" y="0"/>
            <a:chExt cx="1440007" cy="1087978"/>
          </a:xfrm>
        </p:grpSpPr>
        <p:sp>
          <p:nvSpPr>
            <p:cNvPr id="266" name="Google Shape;266;p16"/>
            <p:cNvSpPr/>
            <p:nvPr/>
          </p:nvSpPr>
          <p:spPr>
            <a:xfrm>
              <a:off x="0" y="0"/>
              <a:ext cx="1440007" cy="1087978"/>
            </a:xfrm>
            <a:custGeom>
              <a:avLst/>
              <a:gdLst/>
              <a:ahLst/>
              <a:cxnLst/>
              <a:rect l="l" t="t" r="r" b="b"/>
              <a:pathLst>
                <a:path w="1440007" h="1087978" extrusionOk="0">
                  <a:moveTo>
                    <a:pt x="72215" y="0"/>
                  </a:moveTo>
                  <a:lnTo>
                    <a:pt x="1367792" y="0"/>
                  </a:lnTo>
                  <a:cubicBezTo>
                    <a:pt x="1386945" y="0"/>
                    <a:pt x="1405313" y="7608"/>
                    <a:pt x="1418856" y="21151"/>
                  </a:cubicBezTo>
                  <a:cubicBezTo>
                    <a:pt x="1432399" y="34694"/>
                    <a:pt x="1440007" y="53062"/>
                    <a:pt x="1440007" y="72215"/>
                  </a:cubicBezTo>
                  <a:lnTo>
                    <a:pt x="1440007" y="1015763"/>
                  </a:lnTo>
                  <a:cubicBezTo>
                    <a:pt x="1440007" y="1034915"/>
                    <a:pt x="1432399" y="1053283"/>
                    <a:pt x="1418856" y="1066826"/>
                  </a:cubicBezTo>
                  <a:cubicBezTo>
                    <a:pt x="1405313" y="1080369"/>
                    <a:pt x="1386945" y="1087978"/>
                    <a:pt x="1367792" y="1087978"/>
                  </a:cubicBezTo>
                  <a:lnTo>
                    <a:pt x="72215" y="1087978"/>
                  </a:lnTo>
                  <a:cubicBezTo>
                    <a:pt x="53062" y="1087978"/>
                    <a:pt x="34694" y="1080369"/>
                    <a:pt x="21151" y="1066826"/>
                  </a:cubicBezTo>
                  <a:cubicBezTo>
                    <a:pt x="7608" y="1053283"/>
                    <a:pt x="0" y="1034915"/>
                    <a:pt x="0" y="1015763"/>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txBox="1"/>
            <p:nvPr/>
          </p:nvSpPr>
          <p:spPr>
            <a:xfrm>
              <a:off x="0" y="9525"/>
              <a:ext cx="1440007" cy="10784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8" name="Google Shape;268;p16"/>
          <p:cNvCxnSpPr/>
          <p:nvPr/>
        </p:nvCxnSpPr>
        <p:spPr>
          <a:xfrm rot="10800000" flipH="1">
            <a:off x="0" y="5143500"/>
            <a:ext cx="18288000" cy="38100"/>
          </a:xfrm>
          <a:prstGeom prst="straightConnector1">
            <a:avLst/>
          </a:prstGeom>
          <a:noFill/>
          <a:ln w="19050" cap="flat" cmpd="sng">
            <a:solidFill>
              <a:srgbClr val="FFFFFF"/>
            </a:solidFill>
            <a:prstDash val="solid"/>
            <a:round/>
            <a:headEnd type="none" w="sm" len="sm"/>
            <a:tailEnd type="none" w="sm" len="sm"/>
          </a:ln>
        </p:spPr>
      </p:cxnSp>
      <p:grpSp>
        <p:nvGrpSpPr>
          <p:cNvPr id="270" name="Google Shape;270;p16"/>
          <p:cNvGrpSpPr/>
          <p:nvPr/>
        </p:nvGrpSpPr>
        <p:grpSpPr>
          <a:xfrm>
            <a:off x="3102149" y="5001878"/>
            <a:ext cx="283244" cy="283244"/>
            <a:chOff x="0" y="0"/>
            <a:chExt cx="812800" cy="812800"/>
          </a:xfrm>
        </p:grpSpPr>
        <p:sp>
          <p:nvSpPr>
            <p:cNvPr id="271" name="Google Shape;27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6"/>
          <p:cNvGrpSpPr/>
          <p:nvPr/>
        </p:nvGrpSpPr>
        <p:grpSpPr>
          <a:xfrm>
            <a:off x="14900481" y="5022980"/>
            <a:ext cx="283244" cy="283244"/>
            <a:chOff x="0" y="0"/>
            <a:chExt cx="812800" cy="812800"/>
          </a:xfrm>
        </p:grpSpPr>
        <p:sp>
          <p:nvSpPr>
            <p:cNvPr id="277" name="Google Shape;27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1" name="Google Shape;281;p16"/>
          <p:cNvSpPr txBox="1"/>
          <p:nvPr/>
        </p:nvSpPr>
        <p:spPr>
          <a:xfrm>
            <a:off x="512133" y="507760"/>
            <a:ext cx="4963885" cy="4071884"/>
          </a:xfrm>
          <a:prstGeom prst="rect">
            <a:avLst/>
          </a:prstGeom>
          <a:noFill/>
          <a:ln>
            <a:noFill/>
          </a:ln>
        </p:spPr>
        <p:txBody>
          <a:bodyPr spcFirstLastPara="1" wrap="square" lIns="0" tIns="0" rIns="0" bIns="0" anchor="t" anchorCtr="0">
            <a:spAutoFit/>
          </a:bodyPr>
          <a:lstStyle/>
          <a:p>
            <a:pPr lvl="0">
              <a:lnSpc>
                <a:spcPct val="90000"/>
              </a:lnSpc>
            </a:pPr>
            <a:r>
              <a:rPr lang="ru-RU" sz="2100" dirty="0" smtClean="0">
                <a:solidFill>
                  <a:srgbClr val="FFFFFF"/>
                </a:solidFill>
                <a:latin typeface="Inter"/>
                <a:ea typeface="Inter"/>
                <a:cs typeface="Inter"/>
                <a:sym typeface="Inter"/>
              </a:rPr>
              <a:t>Резултатите </a:t>
            </a:r>
            <a:r>
              <a:rPr lang="ru-RU" sz="2100" dirty="0">
                <a:solidFill>
                  <a:srgbClr val="FFFFFF"/>
                </a:solidFill>
                <a:latin typeface="Inter"/>
                <a:ea typeface="Inter"/>
                <a:cs typeface="Inter"/>
                <a:sym typeface="Inter"/>
              </a:rPr>
              <a:t>от този анализ ще ни помогнат да създадем персонализирано преживяване за нашите </a:t>
            </a:r>
            <a:r>
              <a:rPr lang="ru-RU" sz="2100" dirty="0" smtClean="0">
                <a:solidFill>
                  <a:srgbClr val="FFFFFF"/>
                </a:solidFill>
                <a:latin typeface="Inter"/>
                <a:ea typeface="Inter"/>
                <a:cs typeface="Inter"/>
                <a:sym typeface="Inter"/>
              </a:rPr>
              <a:t>клиенти,спрямо </a:t>
            </a:r>
            <a:r>
              <a:rPr lang="ru-RU" sz="2100" dirty="0">
                <a:solidFill>
                  <a:srgbClr val="FFFFFF"/>
                </a:solidFill>
                <a:latin typeface="Inter"/>
                <a:ea typeface="Inter"/>
                <a:cs typeface="Inter"/>
                <a:sym typeface="Inter"/>
              </a:rPr>
              <a:t>специфичните им интереси и предпочитания. Освен това, анализът на отговорите по пол може да ни предостави информация за възможни разлики в предпочитанията и поведението между различните полове, което ще ни помогне във формулирането на целевите си групи и създаването на ефективни маркетингови кампании.</a:t>
            </a:r>
            <a:endParaRPr dirty="0"/>
          </a:p>
        </p:txBody>
      </p:sp>
      <p:pic>
        <p:nvPicPr>
          <p:cNvPr id="289" name="Google Shape;289;p16"/>
          <p:cNvPicPr preferRelativeResize="0"/>
          <p:nvPr/>
        </p:nvPicPr>
        <p:blipFill>
          <a:blip r:embed="rId3">
            <a:alphaModFix/>
          </a:blip>
          <a:stretch>
            <a:fillRect/>
          </a:stretch>
        </p:blipFill>
        <p:spPr>
          <a:xfrm>
            <a:off x="10827657" y="5673200"/>
            <a:ext cx="6908889" cy="3833657"/>
          </a:xfrm>
          <a:prstGeom prst="roundRect">
            <a:avLst>
              <a:gd name="adj" fmla="val 4666"/>
            </a:avLst>
          </a:prstGeom>
          <a:noFill/>
          <a:ln>
            <a:noFill/>
          </a:ln>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33" y="5870906"/>
            <a:ext cx="8793804" cy="4167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a:stretch>
            <a:fillRect/>
          </a:stretch>
        </p:blipFill>
        <p:spPr>
          <a:xfrm>
            <a:off x="8424635" y="370139"/>
            <a:ext cx="9311911" cy="3996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11436687" y="5870906"/>
            <a:ext cx="6123893" cy="3477875"/>
          </a:xfrm>
          <a:prstGeom prst="rect">
            <a:avLst/>
          </a:prstGeom>
          <a:noFill/>
        </p:spPr>
        <p:txBody>
          <a:bodyPr wrap="square" rtlCol="0">
            <a:spAutoFit/>
          </a:bodyPr>
          <a:lstStyle/>
          <a:p>
            <a:r>
              <a:rPr lang="ru-RU" sz="2000" dirty="0">
                <a:solidFill>
                  <a:schemeClr val="bg1"/>
                </a:solidFill>
                <a:latin typeface="Inter" panose="020B0604020202020204" charset="0"/>
                <a:ea typeface="Inter" panose="020B0604020202020204" charset="0"/>
              </a:rPr>
              <a:t>Резултатите от анализа ще ни помогнат да адаптираме нашите продукти и услуги към конкретните интереси и желания на различните възрастови групи, както и да формулираме подходящи маркетингови стратегии за да се свържем с тях. Освен това, анализът на данните за възрастта може да ни помогне да идентифицираме потенциални пазарни ниши и възможности за разширяване на бизнеса ни в различни демографски сегменти.</a:t>
            </a:r>
            <a:endParaRPr lang="bg-BG" sz="2000" dirty="0">
              <a:solidFill>
                <a:schemeClr val="bg1"/>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4146800589"/>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grpSp>
        <p:nvGrpSpPr>
          <p:cNvPr id="250" name="Google Shape;250;p16"/>
          <p:cNvGrpSpPr/>
          <p:nvPr/>
        </p:nvGrpSpPr>
        <p:grpSpPr>
          <a:xfrm>
            <a:off x="788066" y="6099196"/>
            <a:ext cx="6323934" cy="2909302"/>
            <a:chOff x="0" y="0"/>
            <a:chExt cx="1440007" cy="1099093"/>
          </a:xfrm>
        </p:grpSpPr>
        <p:sp>
          <p:nvSpPr>
            <p:cNvPr id="251" name="Google Shape;251;p16"/>
            <p:cNvSpPr/>
            <p:nvPr/>
          </p:nvSpPr>
          <p:spPr>
            <a:xfrm>
              <a:off x="0" y="0"/>
              <a:ext cx="1440007" cy="1099093"/>
            </a:xfrm>
            <a:custGeom>
              <a:avLst/>
              <a:gdLst/>
              <a:ahLst/>
              <a:cxnLst/>
              <a:rect l="l" t="t" r="r" b="b"/>
              <a:pathLst>
                <a:path w="1440007" h="1099093" extrusionOk="0">
                  <a:moveTo>
                    <a:pt x="72215" y="0"/>
                  </a:moveTo>
                  <a:lnTo>
                    <a:pt x="1367792" y="0"/>
                  </a:lnTo>
                  <a:cubicBezTo>
                    <a:pt x="1386945" y="0"/>
                    <a:pt x="1405313" y="7608"/>
                    <a:pt x="1418856" y="21151"/>
                  </a:cubicBezTo>
                  <a:cubicBezTo>
                    <a:pt x="1432399" y="34694"/>
                    <a:pt x="1440007" y="53062"/>
                    <a:pt x="1440007" y="72215"/>
                  </a:cubicBezTo>
                  <a:lnTo>
                    <a:pt x="1440007" y="1026878"/>
                  </a:lnTo>
                  <a:cubicBezTo>
                    <a:pt x="1440007" y="1046031"/>
                    <a:pt x="1432399" y="1064399"/>
                    <a:pt x="1418856" y="1077942"/>
                  </a:cubicBezTo>
                  <a:cubicBezTo>
                    <a:pt x="1405313" y="1091485"/>
                    <a:pt x="1386945" y="1099093"/>
                    <a:pt x="1367792" y="1099093"/>
                  </a:cubicBezTo>
                  <a:lnTo>
                    <a:pt x="72215" y="1099093"/>
                  </a:lnTo>
                  <a:cubicBezTo>
                    <a:pt x="53062" y="1099093"/>
                    <a:pt x="34694" y="1091485"/>
                    <a:pt x="21151" y="1077942"/>
                  </a:cubicBezTo>
                  <a:cubicBezTo>
                    <a:pt x="7608" y="1064399"/>
                    <a:pt x="0" y="1046031"/>
                    <a:pt x="0" y="1026878"/>
                  </a:cubicBezTo>
                  <a:lnTo>
                    <a:pt x="0" y="72215"/>
                  </a:lnTo>
                  <a:cubicBezTo>
                    <a:pt x="0" y="53062"/>
                    <a:pt x="7608" y="34694"/>
                    <a:pt x="21151" y="21151"/>
                  </a:cubicBezTo>
                  <a:cubicBezTo>
                    <a:pt x="34694" y="7608"/>
                    <a:pt x="53062" y="0"/>
                    <a:pt x="72215"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txBox="1"/>
            <p:nvPr/>
          </p:nvSpPr>
          <p:spPr>
            <a:xfrm>
              <a:off x="0" y="9525"/>
              <a:ext cx="1440007" cy="108956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6" name="Google Shape;256;p16"/>
          <p:cNvGrpSpPr/>
          <p:nvPr/>
        </p:nvGrpSpPr>
        <p:grpSpPr>
          <a:xfrm>
            <a:off x="10189253" y="937071"/>
            <a:ext cx="5467527" cy="3083177"/>
            <a:chOff x="0" y="0"/>
            <a:chExt cx="1440007" cy="1099093"/>
          </a:xfrm>
        </p:grpSpPr>
        <p:sp>
          <p:nvSpPr>
            <p:cNvPr id="257" name="Google Shape;257;p16"/>
            <p:cNvSpPr/>
            <p:nvPr/>
          </p:nvSpPr>
          <p:spPr>
            <a:xfrm>
              <a:off x="0" y="0"/>
              <a:ext cx="1440007" cy="1099093"/>
            </a:xfrm>
            <a:custGeom>
              <a:avLst/>
              <a:gdLst/>
              <a:ahLst/>
              <a:cxnLst/>
              <a:rect l="l" t="t" r="r" b="b"/>
              <a:pathLst>
                <a:path w="1440007" h="1099093" extrusionOk="0">
                  <a:moveTo>
                    <a:pt x="72215" y="0"/>
                  </a:moveTo>
                  <a:lnTo>
                    <a:pt x="1367792" y="0"/>
                  </a:lnTo>
                  <a:cubicBezTo>
                    <a:pt x="1386945" y="0"/>
                    <a:pt x="1405313" y="7608"/>
                    <a:pt x="1418856" y="21151"/>
                  </a:cubicBezTo>
                  <a:cubicBezTo>
                    <a:pt x="1432399" y="34694"/>
                    <a:pt x="1440007" y="53062"/>
                    <a:pt x="1440007" y="72215"/>
                  </a:cubicBezTo>
                  <a:lnTo>
                    <a:pt x="1440007" y="1026878"/>
                  </a:lnTo>
                  <a:cubicBezTo>
                    <a:pt x="1440007" y="1046031"/>
                    <a:pt x="1432399" y="1064399"/>
                    <a:pt x="1418856" y="1077942"/>
                  </a:cubicBezTo>
                  <a:cubicBezTo>
                    <a:pt x="1405313" y="1091485"/>
                    <a:pt x="1386945" y="1099093"/>
                    <a:pt x="1367792" y="1099093"/>
                  </a:cubicBezTo>
                  <a:lnTo>
                    <a:pt x="72215" y="1099093"/>
                  </a:lnTo>
                  <a:cubicBezTo>
                    <a:pt x="53062" y="1099093"/>
                    <a:pt x="34694" y="1091485"/>
                    <a:pt x="21151" y="1077942"/>
                  </a:cubicBezTo>
                  <a:cubicBezTo>
                    <a:pt x="7608" y="1064399"/>
                    <a:pt x="0" y="1046031"/>
                    <a:pt x="0" y="1026878"/>
                  </a:cubicBezTo>
                  <a:lnTo>
                    <a:pt x="0" y="72215"/>
                  </a:lnTo>
                  <a:cubicBezTo>
                    <a:pt x="0" y="53062"/>
                    <a:pt x="7608" y="34694"/>
                    <a:pt x="21151" y="21151"/>
                  </a:cubicBezTo>
                  <a:cubicBezTo>
                    <a:pt x="34694" y="7608"/>
                    <a:pt x="53062" y="0"/>
                    <a:pt x="72215"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0" y="9525"/>
              <a:ext cx="1440007" cy="108956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9" name="Google Shape;259;p16"/>
          <p:cNvGrpSpPr/>
          <p:nvPr/>
        </p:nvGrpSpPr>
        <p:grpSpPr>
          <a:xfrm>
            <a:off x="625075" y="528862"/>
            <a:ext cx="6486925" cy="4130915"/>
            <a:chOff x="0" y="0"/>
            <a:chExt cx="1440007" cy="1087978"/>
          </a:xfrm>
        </p:grpSpPr>
        <p:sp>
          <p:nvSpPr>
            <p:cNvPr id="260" name="Google Shape;260;p16"/>
            <p:cNvSpPr/>
            <p:nvPr/>
          </p:nvSpPr>
          <p:spPr>
            <a:xfrm>
              <a:off x="0" y="0"/>
              <a:ext cx="1440007" cy="1087978"/>
            </a:xfrm>
            <a:custGeom>
              <a:avLst/>
              <a:gdLst/>
              <a:ahLst/>
              <a:cxnLst/>
              <a:rect l="l" t="t" r="r" b="b"/>
              <a:pathLst>
                <a:path w="1440007" h="1087978" extrusionOk="0">
                  <a:moveTo>
                    <a:pt x="72215" y="0"/>
                  </a:moveTo>
                  <a:lnTo>
                    <a:pt x="1367792" y="0"/>
                  </a:lnTo>
                  <a:cubicBezTo>
                    <a:pt x="1386945" y="0"/>
                    <a:pt x="1405313" y="7608"/>
                    <a:pt x="1418856" y="21151"/>
                  </a:cubicBezTo>
                  <a:cubicBezTo>
                    <a:pt x="1432399" y="34694"/>
                    <a:pt x="1440007" y="53062"/>
                    <a:pt x="1440007" y="72215"/>
                  </a:cubicBezTo>
                  <a:lnTo>
                    <a:pt x="1440007" y="1015763"/>
                  </a:lnTo>
                  <a:cubicBezTo>
                    <a:pt x="1440007" y="1034915"/>
                    <a:pt x="1432399" y="1053283"/>
                    <a:pt x="1418856" y="1066826"/>
                  </a:cubicBezTo>
                  <a:cubicBezTo>
                    <a:pt x="1405313" y="1080369"/>
                    <a:pt x="1386945" y="1087978"/>
                    <a:pt x="1367792" y="1087978"/>
                  </a:cubicBezTo>
                  <a:lnTo>
                    <a:pt x="72215" y="1087978"/>
                  </a:lnTo>
                  <a:cubicBezTo>
                    <a:pt x="53062" y="1087978"/>
                    <a:pt x="34694" y="1080369"/>
                    <a:pt x="21151" y="1066826"/>
                  </a:cubicBezTo>
                  <a:cubicBezTo>
                    <a:pt x="7608" y="1053283"/>
                    <a:pt x="0" y="1034915"/>
                    <a:pt x="0" y="1015763"/>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txBox="1"/>
            <p:nvPr/>
          </p:nvSpPr>
          <p:spPr>
            <a:xfrm>
              <a:off x="0" y="9525"/>
              <a:ext cx="1440007" cy="10784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2" name="Google Shape;262;p16"/>
          <p:cNvGrpSpPr/>
          <p:nvPr/>
        </p:nvGrpSpPr>
        <p:grpSpPr>
          <a:xfrm>
            <a:off x="11856325" y="5628278"/>
            <a:ext cx="5467527" cy="4130915"/>
            <a:chOff x="0" y="0"/>
            <a:chExt cx="1440007" cy="1087978"/>
          </a:xfrm>
        </p:grpSpPr>
        <p:sp>
          <p:nvSpPr>
            <p:cNvPr id="263" name="Google Shape;263;p16"/>
            <p:cNvSpPr/>
            <p:nvPr/>
          </p:nvSpPr>
          <p:spPr>
            <a:xfrm>
              <a:off x="0" y="0"/>
              <a:ext cx="1440007" cy="1087978"/>
            </a:xfrm>
            <a:custGeom>
              <a:avLst/>
              <a:gdLst/>
              <a:ahLst/>
              <a:cxnLst/>
              <a:rect l="l" t="t" r="r" b="b"/>
              <a:pathLst>
                <a:path w="1440007" h="1087978" extrusionOk="0">
                  <a:moveTo>
                    <a:pt x="72215" y="0"/>
                  </a:moveTo>
                  <a:lnTo>
                    <a:pt x="1367792" y="0"/>
                  </a:lnTo>
                  <a:cubicBezTo>
                    <a:pt x="1386945" y="0"/>
                    <a:pt x="1405313" y="7608"/>
                    <a:pt x="1418856" y="21151"/>
                  </a:cubicBezTo>
                  <a:cubicBezTo>
                    <a:pt x="1432399" y="34694"/>
                    <a:pt x="1440007" y="53062"/>
                    <a:pt x="1440007" y="72215"/>
                  </a:cubicBezTo>
                  <a:lnTo>
                    <a:pt x="1440007" y="1015763"/>
                  </a:lnTo>
                  <a:cubicBezTo>
                    <a:pt x="1440007" y="1034915"/>
                    <a:pt x="1432399" y="1053283"/>
                    <a:pt x="1418856" y="1066826"/>
                  </a:cubicBezTo>
                  <a:cubicBezTo>
                    <a:pt x="1405313" y="1080369"/>
                    <a:pt x="1386945" y="1087978"/>
                    <a:pt x="1367792" y="1087978"/>
                  </a:cubicBezTo>
                  <a:lnTo>
                    <a:pt x="72215" y="1087978"/>
                  </a:lnTo>
                  <a:cubicBezTo>
                    <a:pt x="53062" y="1087978"/>
                    <a:pt x="34694" y="1080369"/>
                    <a:pt x="21151" y="1066826"/>
                  </a:cubicBezTo>
                  <a:cubicBezTo>
                    <a:pt x="7608" y="1053283"/>
                    <a:pt x="0" y="1034915"/>
                    <a:pt x="0" y="1015763"/>
                  </a:cubicBezTo>
                  <a:lnTo>
                    <a:pt x="0" y="72215"/>
                  </a:lnTo>
                  <a:cubicBezTo>
                    <a:pt x="0" y="53062"/>
                    <a:pt x="7608" y="34694"/>
                    <a:pt x="21151" y="21151"/>
                  </a:cubicBezTo>
                  <a:cubicBezTo>
                    <a:pt x="34694" y="7608"/>
                    <a:pt x="53062" y="0"/>
                    <a:pt x="72215"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txBox="1"/>
            <p:nvPr/>
          </p:nvSpPr>
          <p:spPr>
            <a:xfrm>
              <a:off x="0" y="9525"/>
              <a:ext cx="1440007" cy="10784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8" name="Google Shape;268;p16"/>
          <p:cNvCxnSpPr/>
          <p:nvPr/>
        </p:nvCxnSpPr>
        <p:spPr>
          <a:xfrm rot="10800000" flipH="1">
            <a:off x="0" y="5143500"/>
            <a:ext cx="18288000" cy="38100"/>
          </a:xfrm>
          <a:prstGeom prst="straightConnector1">
            <a:avLst/>
          </a:prstGeom>
          <a:noFill/>
          <a:ln w="19050" cap="flat" cmpd="sng">
            <a:solidFill>
              <a:srgbClr val="FFFFFF"/>
            </a:solidFill>
            <a:prstDash val="solid"/>
            <a:round/>
            <a:headEnd type="none" w="sm" len="sm"/>
            <a:tailEnd type="none" w="sm" len="sm"/>
          </a:ln>
        </p:spPr>
      </p:cxnSp>
      <p:sp>
        <p:nvSpPr>
          <p:cNvPr id="281" name="Google Shape;281;p16"/>
          <p:cNvSpPr txBox="1"/>
          <p:nvPr/>
        </p:nvSpPr>
        <p:spPr>
          <a:xfrm>
            <a:off x="933209" y="690120"/>
            <a:ext cx="5786905" cy="3577080"/>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Ако участниците отговарят, че купуват такива апаратури редовно, можем да направим заключение, че има значителен интерес и търсене на пазара за тези продукти. Също така, ако отговорите показват, че покупките са рядки или се случват само в определени периоди, можем да си направим представа за сезонността или цикличността на търсенето, което може да повлияе на нашите маркетингови усилия и стратегии за запасите.</a:t>
            </a:r>
            <a:endParaRPr dirty="0"/>
          </a:p>
        </p:txBody>
      </p:sp>
      <p:grpSp>
        <p:nvGrpSpPr>
          <p:cNvPr id="282" name="Google Shape;282;p16"/>
          <p:cNvGrpSpPr/>
          <p:nvPr/>
        </p:nvGrpSpPr>
        <p:grpSpPr>
          <a:xfrm>
            <a:off x="12374963" y="6918424"/>
            <a:ext cx="4430250" cy="2049258"/>
            <a:chOff x="0" y="57150"/>
            <a:chExt cx="5907000" cy="2732343"/>
          </a:xfrm>
        </p:grpSpPr>
        <p:sp>
          <p:nvSpPr>
            <p:cNvPr id="283" name="Google Shape;283;p16"/>
            <p:cNvSpPr txBox="1"/>
            <p:nvPr/>
          </p:nvSpPr>
          <p:spPr>
            <a:xfrm>
              <a:off x="0" y="57150"/>
              <a:ext cx="5907000" cy="665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1" i="0" u="none" strike="noStrike" cap="none">
                  <a:solidFill>
                    <a:srgbClr val="FFFFFF"/>
                  </a:solidFill>
                  <a:latin typeface="Inter"/>
                  <a:ea typeface="Inter"/>
                  <a:cs typeface="Inter"/>
                  <a:sym typeface="Inter"/>
                </a:rPr>
                <a:t>Main point</a:t>
              </a:r>
              <a:endParaRPr/>
            </a:p>
          </p:txBody>
        </p:sp>
        <p:sp>
          <p:nvSpPr>
            <p:cNvPr id="284" name="Google Shape;284;p16"/>
            <p:cNvSpPr txBox="1"/>
            <p:nvPr/>
          </p:nvSpPr>
          <p:spPr>
            <a:xfrm>
              <a:off x="0" y="849993"/>
              <a:ext cx="5907000" cy="19395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2100" b="0" i="0" u="none" strike="noStrike" cap="none" dirty="0">
                  <a:solidFill>
                    <a:srgbClr val="FFFFFF"/>
                  </a:solidFill>
                  <a:latin typeface="Inter"/>
                  <a:ea typeface="Inter"/>
                  <a:cs typeface="Inter"/>
                  <a:sym typeface="Inter"/>
                </a:rPr>
                <a:t>Briefly elaborate on what you want to discuss. Lorem ipsum dolor sit </a:t>
              </a:r>
              <a:r>
                <a:rPr lang="en-US" sz="2100" b="0" i="0" u="none" strike="noStrike" cap="none" dirty="0" err="1">
                  <a:solidFill>
                    <a:srgbClr val="FFFFFF"/>
                  </a:solidFill>
                  <a:latin typeface="Inter"/>
                  <a:ea typeface="Inter"/>
                  <a:cs typeface="Inter"/>
                  <a:sym typeface="Inter"/>
                </a:rPr>
                <a:t>amet</a:t>
              </a:r>
              <a:r>
                <a:rPr lang="en-US" sz="2100" b="0" i="0" u="none" strike="noStrike" cap="none" dirty="0">
                  <a:solidFill>
                    <a:srgbClr val="FFFFFF"/>
                  </a:solidFill>
                  <a:latin typeface="Inter"/>
                  <a:ea typeface="Inter"/>
                  <a:cs typeface="Inter"/>
                  <a:sym typeface="Inter"/>
                </a:rPr>
                <a:t>, </a:t>
              </a:r>
              <a:r>
                <a:rPr lang="en-US" sz="2100" b="0" i="0" u="none" strike="noStrike" cap="none" dirty="0" err="1">
                  <a:solidFill>
                    <a:srgbClr val="FFFFFF"/>
                  </a:solidFill>
                  <a:latin typeface="Inter"/>
                  <a:ea typeface="Inter"/>
                  <a:cs typeface="Inter"/>
                  <a:sym typeface="Inter"/>
                </a:rPr>
                <a:t>consectetur</a:t>
              </a:r>
              <a:r>
                <a:rPr lang="en-US" sz="2100" b="0" i="0" u="none" strike="noStrike" cap="none" dirty="0">
                  <a:solidFill>
                    <a:srgbClr val="FFFFFF"/>
                  </a:solidFill>
                  <a:latin typeface="Inter"/>
                  <a:ea typeface="Inter"/>
                  <a:cs typeface="Inter"/>
                  <a:sym typeface="Inter"/>
                </a:rPr>
                <a:t> </a:t>
              </a:r>
              <a:r>
                <a:rPr lang="en-US" sz="2100" b="0" i="0" u="none" strike="noStrike" cap="none" dirty="0" err="1">
                  <a:solidFill>
                    <a:srgbClr val="FFFFFF"/>
                  </a:solidFill>
                  <a:latin typeface="Inter"/>
                  <a:ea typeface="Inter"/>
                  <a:cs typeface="Inter"/>
                  <a:sym typeface="Inter"/>
                </a:rPr>
                <a:t>adipiscing</a:t>
              </a:r>
              <a:r>
                <a:rPr lang="en-US" sz="2100" b="0" i="0" u="none" strike="noStrike" cap="none" dirty="0">
                  <a:solidFill>
                    <a:srgbClr val="FFFFFF"/>
                  </a:solidFill>
                  <a:latin typeface="Inter"/>
                  <a:ea typeface="Inter"/>
                  <a:cs typeface="Inter"/>
                  <a:sym typeface="Inter"/>
                </a:rPr>
                <a:t> </a:t>
              </a:r>
              <a:r>
                <a:rPr lang="en-US" sz="2100" b="0" i="0" u="none" strike="noStrike" cap="none" dirty="0" err="1">
                  <a:solidFill>
                    <a:srgbClr val="FFFFFF"/>
                  </a:solidFill>
                  <a:latin typeface="Inter"/>
                  <a:ea typeface="Inter"/>
                  <a:cs typeface="Inter"/>
                  <a:sym typeface="Inter"/>
                </a:rPr>
                <a:t>elit</a:t>
              </a:r>
              <a:r>
                <a:rPr lang="en-US" sz="2100" b="0" i="0" u="none" strike="noStrike" cap="none" dirty="0">
                  <a:solidFill>
                    <a:srgbClr val="FFFFFF"/>
                  </a:solidFill>
                  <a:latin typeface="Inter"/>
                  <a:ea typeface="Inter"/>
                  <a:cs typeface="Inter"/>
                  <a:sym typeface="Inter"/>
                </a:rPr>
                <a:t>, </a:t>
              </a:r>
              <a:r>
                <a:rPr lang="en-US" sz="2100" b="0" i="0" u="none" strike="noStrike" cap="none" dirty="0" err="1">
                  <a:solidFill>
                    <a:srgbClr val="FFFFFF"/>
                  </a:solidFill>
                  <a:latin typeface="Inter"/>
                  <a:ea typeface="Inter"/>
                  <a:cs typeface="Inter"/>
                  <a:sym typeface="Inter"/>
                </a:rPr>
                <a:t>sed</a:t>
              </a:r>
              <a:r>
                <a:rPr lang="en-US" sz="2100" b="0" i="0" u="none" strike="noStrike" cap="none" dirty="0">
                  <a:solidFill>
                    <a:srgbClr val="FFFFFF"/>
                  </a:solidFill>
                  <a:latin typeface="Inter"/>
                  <a:ea typeface="Inter"/>
                  <a:cs typeface="Inter"/>
                  <a:sym typeface="Inter"/>
                </a:rPr>
                <a:t> do </a:t>
              </a:r>
              <a:r>
                <a:rPr lang="en-US" sz="2100" b="0" i="0" u="none" strike="noStrike" cap="none" dirty="0" err="1">
                  <a:solidFill>
                    <a:srgbClr val="FFFFFF"/>
                  </a:solidFill>
                  <a:latin typeface="Inter"/>
                  <a:ea typeface="Inter"/>
                  <a:cs typeface="Inter"/>
                  <a:sym typeface="Inter"/>
                </a:rPr>
                <a:t>eiusmod</a:t>
              </a:r>
              <a:r>
                <a:rPr lang="en-US" sz="2100" b="0" i="0" u="none" strike="noStrike" cap="none" dirty="0">
                  <a:solidFill>
                    <a:srgbClr val="FFFFFF"/>
                  </a:solidFill>
                  <a:latin typeface="Inter"/>
                  <a:ea typeface="Inter"/>
                  <a:cs typeface="Inter"/>
                  <a:sym typeface="Inter"/>
                </a:rPr>
                <a:t> </a:t>
              </a:r>
              <a:r>
                <a:rPr lang="en-US" sz="2100" b="0" i="0" u="none" strike="noStrike" cap="none" dirty="0" err="1">
                  <a:solidFill>
                    <a:srgbClr val="FFFFFF"/>
                  </a:solidFill>
                  <a:latin typeface="Inter"/>
                  <a:ea typeface="Inter"/>
                  <a:cs typeface="Inter"/>
                  <a:sym typeface="Inter"/>
                </a:rPr>
                <a:t>tempor</a:t>
              </a:r>
              <a:r>
                <a:rPr lang="en-US" sz="2100" b="0" i="0" u="none" strike="noStrike" cap="none" dirty="0">
                  <a:solidFill>
                    <a:srgbClr val="FFFFFF"/>
                  </a:solidFill>
                  <a:latin typeface="Inter"/>
                  <a:ea typeface="Inter"/>
                  <a:cs typeface="Inter"/>
                  <a:sym typeface="Inter"/>
                </a:rPr>
                <a:t> </a:t>
              </a:r>
              <a:r>
                <a:rPr lang="en-US" sz="2100" b="0" i="0" u="none" strike="noStrike" cap="none" dirty="0" err="1">
                  <a:solidFill>
                    <a:srgbClr val="FFFFFF"/>
                  </a:solidFill>
                  <a:latin typeface="Inter"/>
                  <a:ea typeface="Inter"/>
                  <a:cs typeface="Inter"/>
                  <a:sym typeface="Inter"/>
                </a:rPr>
                <a:t>incididunt</a:t>
              </a:r>
              <a:r>
                <a:rPr lang="en-US" sz="2100" b="0" i="0" u="none" strike="noStrike" cap="none" dirty="0">
                  <a:solidFill>
                    <a:srgbClr val="FFFFFF"/>
                  </a:solidFill>
                  <a:latin typeface="Inter"/>
                  <a:ea typeface="Inter"/>
                  <a:cs typeface="Inter"/>
                  <a:sym typeface="Inter"/>
                </a:rPr>
                <a:t> </a:t>
              </a:r>
              <a:r>
                <a:rPr lang="en-US" sz="2100" b="0" i="0" u="none" strike="noStrike" cap="none" dirty="0" err="1">
                  <a:solidFill>
                    <a:srgbClr val="FFFFFF"/>
                  </a:solidFill>
                  <a:latin typeface="Inter"/>
                  <a:ea typeface="Inter"/>
                  <a:cs typeface="Inter"/>
                  <a:sym typeface="Inter"/>
                </a:rPr>
                <a:t>ut</a:t>
              </a:r>
              <a:r>
                <a:rPr lang="en-US" sz="2100" b="0" i="0" u="none" strike="noStrike" cap="none" dirty="0">
                  <a:solidFill>
                    <a:srgbClr val="FFFFFF"/>
                  </a:solidFill>
                  <a:latin typeface="Inter"/>
                  <a:ea typeface="Inter"/>
                  <a:cs typeface="Inter"/>
                  <a:sym typeface="Inter"/>
                </a:rPr>
                <a:t> </a:t>
              </a:r>
              <a:r>
                <a:rPr lang="en-US" sz="2100" b="0" i="0" u="none" strike="noStrike" cap="none" dirty="0" err="1">
                  <a:solidFill>
                    <a:srgbClr val="FFFFFF"/>
                  </a:solidFill>
                  <a:latin typeface="Inter"/>
                  <a:ea typeface="Inter"/>
                  <a:cs typeface="Inter"/>
                  <a:sym typeface="Inter"/>
                </a:rPr>
                <a:t>labore</a:t>
              </a:r>
              <a:r>
                <a:rPr lang="en-US" sz="2100" b="0" i="0" u="none" strike="noStrike" cap="none" dirty="0">
                  <a:solidFill>
                    <a:srgbClr val="FFFFFF"/>
                  </a:solidFill>
                  <a:latin typeface="Inter"/>
                  <a:ea typeface="Inter"/>
                  <a:cs typeface="Inter"/>
                  <a:sym typeface="Inter"/>
                </a:rPr>
                <a:t>.</a:t>
              </a:r>
              <a:endParaRPr dirty="0"/>
            </a:p>
          </p:txBody>
        </p:sp>
      </p:grpSp>
      <p:pic>
        <p:nvPicPr>
          <p:cNvPr id="3" name="Picture 2"/>
          <p:cNvPicPr>
            <a:picLocks noChangeAspect="1"/>
          </p:cNvPicPr>
          <p:nvPr/>
        </p:nvPicPr>
        <p:blipFill>
          <a:blip r:embed="rId3"/>
          <a:stretch>
            <a:fillRect/>
          </a:stretch>
        </p:blipFill>
        <p:spPr>
          <a:xfrm>
            <a:off x="7977402" y="427350"/>
            <a:ext cx="9136486" cy="35928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p:cNvSpPr txBox="1"/>
          <p:nvPr/>
        </p:nvSpPr>
        <p:spPr>
          <a:xfrm>
            <a:off x="1056580" y="6532209"/>
            <a:ext cx="5786905" cy="1708160"/>
          </a:xfrm>
          <a:prstGeom prst="rect">
            <a:avLst/>
          </a:prstGeom>
          <a:noFill/>
        </p:spPr>
        <p:txBody>
          <a:bodyPr wrap="square" rtlCol="0">
            <a:spAutoFit/>
          </a:bodyPr>
          <a:lstStyle/>
          <a:p>
            <a:r>
              <a:rPr lang="ru-RU" sz="2100" dirty="0">
                <a:solidFill>
                  <a:schemeClr val="bg1"/>
                </a:solidFill>
                <a:latin typeface="Inter" panose="020B0604020202020204" charset="0"/>
                <a:ea typeface="Inter" panose="020B0604020202020204" charset="0"/>
              </a:rPr>
              <a:t>Отговорът на този въпрос предоставя конкретна информация за предпочитанията и интересите на потребителите по отношение на марката и типа на закупената апаратура.</a:t>
            </a:r>
            <a:endParaRPr lang="bg-BG" sz="2100" dirty="0">
              <a:solidFill>
                <a:schemeClr val="bg1"/>
              </a:solidFill>
              <a:latin typeface="Inter" panose="020B0604020202020204" charset="0"/>
              <a:ea typeface="Inter" panose="020B0604020202020204" charset="0"/>
            </a:endParaRPr>
          </a:p>
        </p:txBody>
      </p:sp>
      <p:pic>
        <p:nvPicPr>
          <p:cNvPr id="4" name="Picture 3"/>
          <p:cNvPicPr>
            <a:picLocks noChangeAspect="1"/>
          </p:cNvPicPr>
          <p:nvPr/>
        </p:nvPicPr>
        <p:blipFill>
          <a:blip r:embed="rId4"/>
          <a:stretch>
            <a:fillRect/>
          </a:stretch>
        </p:blipFill>
        <p:spPr>
          <a:xfrm>
            <a:off x="8416330" y="5347021"/>
            <a:ext cx="9013371" cy="4742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29852718"/>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grpSp>
        <p:nvGrpSpPr>
          <p:cNvPr id="253" name="Google Shape;253;p16"/>
          <p:cNvGrpSpPr/>
          <p:nvPr/>
        </p:nvGrpSpPr>
        <p:grpSpPr>
          <a:xfrm>
            <a:off x="1558750" y="336177"/>
            <a:ext cx="5585992" cy="3817662"/>
            <a:chOff x="0" y="0"/>
            <a:chExt cx="1440007" cy="1099093"/>
          </a:xfrm>
        </p:grpSpPr>
        <p:sp>
          <p:nvSpPr>
            <p:cNvPr id="254" name="Google Shape;254;p16"/>
            <p:cNvSpPr/>
            <p:nvPr/>
          </p:nvSpPr>
          <p:spPr>
            <a:xfrm>
              <a:off x="0" y="0"/>
              <a:ext cx="1440007" cy="1099093"/>
            </a:xfrm>
            <a:custGeom>
              <a:avLst/>
              <a:gdLst/>
              <a:ahLst/>
              <a:cxnLst/>
              <a:rect l="l" t="t" r="r" b="b"/>
              <a:pathLst>
                <a:path w="1440007" h="1099093" extrusionOk="0">
                  <a:moveTo>
                    <a:pt x="72215" y="0"/>
                  </a:moveTo>
                  <a:lnTo>
                    <a:pt x="1367792" y="0"/>
                  </a:lnTo>
                  <a:cubicBezTo>
                    <a:pt x="1386945" y="0"/>
                    <a:pt x="1405313" y="7608"/>
                    <a:pt x="1418856" y="21151"/>
                  </a:cubicBezTo>
                  <a:cubicBezTo>
                    <a:pt x="1432399" y="34694"/>
                    <a:pt x="1440007" y="53062"/>
                    <a:pt x="1440007" y="72215"/>
                  </a:cubicBezTo>
                  <a:lnTo>
                    <a:pt x="1440007" y="1026878"/>
                  </a:lnTo>
                  <a:cubicBezTo>
                    <a:pt x="1440007" y="1046031"/>
                    <a:pt x="1432399" y="1064399"/>
                    <a:pt x="1418856" y="1077942"/>
                  </a:cubicBezTo>
                  <a:cubicBezTo>
                    <a:pt x="1405313" y="1091485"/>
                    <a:pt x="1386945" y="1099093"/>
                    <a:pt x="1367792" y="1099093"/>
                  </a:cubicBezTo>
                  <a:lnTo>
                    <a:pt x="72215" y="1099093"/>
                  </a:lnTo>
                  <a:cubicBezTo>
                    <a:pt x="53062" y="1099093"/>
                    <a:pt x="34694" y="1091485"/>
                    <a:pt x="21151" y="1077942"/>
                  </a:cubicBezTo>
                  <a:cubicBezTo>
                    <a:pt x="7608" y="1064399"/>
                    <a:pt x="0" y="1046031"/>
                    <a:pt x="0" y="1026878"/>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txBox="1"/>
            <p:nvPr/>
          </p:nvSpPr>
          <p:spPr>
            <a:xfrm>
              <a:off x="0" y="9525"/>
              <a:ext cx="1440007" cy="108956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9" name="Google Shape;259;p16"/>
          <p:cNvGrpSpPr/>
          <p:nvPr/>
        </p:nvGrpSpPr>
        <p:grpSpPr>
          <a:xfrm>
            <a:off x="510008" y="5648325"/>
            <a:ext cx="5467527" cy="4130915"/>
            <a:chOff x="0" y="0"/>
            <a:chExt cx="1440007" cy="1087978"/>
          </a:xfrm>
        </p:grpSpPr>
        <p:sp>
          <p:nvSpPr>
            <p:cNvPr id="260" name="Google Shape;260;p16"/>
            <p:cNvSpPr/>
            <p:nvPr/>
          </p:nvSpPr>
          <p:spPr>
            <a:xfrm>
              <a:off x="0" y="0"/>
              <a:ext cx="1440007" cy="1087978"/>
            </a:xfrm>
            <a:custGeom>
              <a:avLst/>
              <a:gdLst/>
              <a:ahLst/>
              <a:cxnLst/>
              <a:rect l="l" t="t" r="r" b="b"/>
              <a:pathLst>
                <a:path w="1440007" h="1087978" extrusionOk="0">
                  <a:moveTo>
                    <a:pt x="72215" y="0"/>
                  </a:moveTo>
                  <a:lnTo>
                    <a:pt x="1367792" y="0"/>
                  </a:lnTo>
                  <a:cubicBezTo>
                    <a:pt x="1386945" y="0"/>
                    <a:pt x="1405313" y="7608"/>
                    <a:pt x="1418856" y="21151"/>
                  </a:cubicBezTo>
                  <a:cubicBezTo>
                    <a:pt x="1432399" y="34694"/>
                    <a:pt x="1440007" y="53062"/>
                    <a:pt x="1440007" y="72215"/>
                  </a:cubicBezTo>
                  <a:lnTo>
                    <a:pt x="1440007" y="1015763"/>
                  </a:lnTo>
                  <a:cubicBezTo>
                    <a:pt x="1440007" y="1034915"/>
                    <a:pt x="1432399" y="1053283"/>
                    <a:pt x="1418856" y="1066826"/>
                  </a:cubicBezTo>
                  <a:cubicBezTo>
                    <a:pt x="1405313" y="1080369"/>
                    <a:pt x="1386945" y="1087978"/>
                    <a:pt x="1367792" y="1087978"/>
                  </a:cubicBezTo>
                  <a:lnTo>
                    <a:pt x="72215" y="1087978"/>
                  </a:lnTo>
                  <a:cubicBezTo>
                    <a:pt x="53062" y="1087978"/>
                    <a:pt x="34694" y="1080369"/>
                    <a:pt x="21151" y="1066826"/>
                  </a:cubicBezTo>
                  <a:cubicBezTo>
                    <a:pt x="7608" y="1053283"/>
                    <a:pt x="0" y="1034915"/>
                    <a:pt x="0" y="1015763"/>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txBox="1"/>
            <p:nvPr/>
          </p:nvSpPr>
          <p:spPr>
            <a:xfrm>
              <a:off x="0" y="9525"/>
              <a:ext cx="1440007" cy="10784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8" name="Google Shape;268;p16"/>
          <p:cNvCxnSpPr/>
          <p:nvPr/>
        </p:nvCxnSpPr>
        <p:spPr>
          <a:xfrm rot="10800000" flipH="1">
            <a:off x="0" y="5143500"/>
            <a:ext cx="18288000" cy="38100"/>
          </a:xfrm>
          <a:prstGeom prst="straightConnector1">
            <a:avLst/>
          </a:prstGeom>
          <a:noFill/>
          <a:ln w="19050" cap="flat" cmpd="sng">
            <a:solidFill>
              <a:srgbClr val="FFFFFF"/>
            </a:solidFill>
            <a:prstDash val="solid"/>
            <a:round/>
            <a:headEnd type="none" w="sm" len="sm"/>
            <a:tailEnd type="none" w="sm" len="sm"/>
          </a:ln>
        </p:spPr>
      </p:cxnSp>
      <p:grpSp>
        <p:nvGrpSpPr>
          <p:cNvPr id="270" name="Google Shape;270;p16"/>
          <p:cNvGrpSpPr/>
          <p:nvPr/>
        </p:nvGrpSpPr>
        <p:grpSpPr>
          <a:xfrm>
            <a:off x="3102149" y="5001878"/>
            <a:ext cx="283244" cy="283244"/>
            <a:chOff x="0" y="0"/>
            <a:chExt cx="812800" cy="812800"/>
          </a:xfrm>
        </p:grpSpPr>
        <p:sp>
          <p:nvSpPr>
            <p:cNvPr id="271" name="Google Shape;27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3" name="Google Shape;273;p16"/>
          <p:cNvGrpSpPr/>
          <p:nvPr/>
        </p:nvGrpSpPr>
        <p:grpSpPr>
          <a:xfrm>
            <a:off x="8998127" y="5022980"/>
            <a:ext cx="283244" cy="283244"/>
            <a:chOff x="0" y="0"/>
            <a:chExt cx="812800" cy="812800"/>
          </a:xfrm>
        </p:grpSpPr>
        <p:sp>
          <p:nvSpPr>
            <p:cNvPr id="274" name="Google Shape;27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6"/>
          <p:cNvGrpSpPr/>
          <p:nvPr/>
        </p:nvGrpSpPr>
        <p:grpSpPr>
          <a:xfrm>
            <a:off x="14900481" y="5022980"/>
            <a:ext cx="283244" cy="283244"/>
            <a:chOff x="0" y="0"/>
            <a:chExt cx="812800" cy="812800"/>
          </a:xfrm>
        </p:grpSpPr>
        <p:sp>
          <p:nvSpPr>
            <p:cNvPr id="277" name="Google Shape;27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1" name="Google Shape;281;p16"/>
          <p:cNvSpPr txBox="1"/>
          <p:nvPr/>
        </p:nvSpPr>
        <p:spPr>
          <a:xfrm>
            <a:off x="2001258" y="893817"/>
            <a:ext cx="4700976" cy="2617640"/>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Отговорите на този въпрос могат да предоставят важна информация за предпочитанията и потребителските нужди, които влияят на покупателското поведение. Някои от основните критерии, които често се споменават при избора на </a:t>
            </a:r>
            <a:r>
              <a:rPr lang="ru-RU" sz="2100" dirty="0" smtClean="0">
                <a:solidFill>
                  <a:srgbClr val="FFFFFF"/>
                </a:solidFill>
                <a:latin typeface="Inter"/>
                <a:ea typeface="Inter"/>
                <a:cs typeface="Inter"/>
                <a:sym typeface="Inter"/>
              </a:rPr>
              <a:t>апаратура</a:t>
            </a:r>
            <a:r>
              <a:rPr lang="en-US" sz="2100" dirty="0">
                <a:solidFill>
                  <a:srgbClr val="FFFFFF"/>
                </a:solidFill>
                <a:latin typeface="Inter"/>
                <a:ea typeface="Inter"/>
                <a:cs typeface="Inter"/>
                <a:sym typeface="Inter"/>
              </a:rPr>
              <a:t>.</a:t>
            </a:r>
            <a:endParaRPr dirty="0"/>
          </a:p>
        </p:txBody>
      </p:sp>
      <p:sp>
        <p:nvSpPr>
          <p:cNvPr id="284" name="Google Shape;284;p16"/>
          <p:cNvSpPr txBox="1"/>
          <p:nvPr/>
        </p:nvSpPr>
        <p:spPr>
          <a:xfrm>
            <a:off x="682171" y="5751846"/>
            <a:ext cx="5123543" cy="3490186"/>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Отговорите на този въпрос могат да предоставят информация за лоялността към определени марки, както и за склонността на потребителите да изпробват нови марки или продукти. Тази информация може да бъде полезна за разбиране на тенденциите на пазара и за формулиране на маркетингови стратегии за увеличаване на лоялността на клиентите или привличане на нови потребители.</a:t>
            </a:r>
            <a:endParaRPr dirty="0"/>
          </a:p>
        </p:txBody>
      </p:sp>
      <p:pic>
        <p:nvPicPr>
          <p:cNvPr id="2" name="Picture 1"/>
          <p:cNvPicPr>
            <a:picLocks noChangeAspect="1"/>
          </p:cNvPicPr>
          <p:nvPr/>
        </p:nvPicPr>
        <p:blipFill>
          <a:blip r:embed="rId3"/>
          <a:stretch>
            <a:fillRect/>
          </a:stretch>
        </p:blipFill>
        <p:spPr>
          <a:xfrm>
            <a:off x="8701483" y="336177"/>
            <a:ext cx="7919157" cy="3609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stretch>
            <a:fillRect/>
          </a:stretch>
        </p:blipFill>
        <p:spPr>
          <a:xfrm>
            <a:off x="7830626" y="5751846"/>
            <a:ext cx="10189915" cy="402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06218137"/>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grpSp>
        <p:nvGrpSpPr>
          <p:cNvPr id="383" name="Google Shape;383;p22"/>
          <p:cNvGrpSpPr/>
          <p:nvPr/>
        </p:nvGrpSpPr>
        <p:grpSpPr>
          <a:xfrm>
            <a:off x="11104555" y="1282198"/>
            <a:ext cx="5637474" cy="2262254"/>
            <a:chOff x="0" y="0"/>
            <a:chExt cx="2198722" cy="1041564"/>
          </a:xfrm>
        </p:grpSpPr>
        <p:sp>
          <p:nvSpPr>
            <p:cNvPr id="384" name="Google Shape;384;p22"/>
            <p:cNvSpPr/>
            <p:nvPr/>
          </p:nvSpPr>
          <p:spPr>
            <a:xfrm>
              <a:off x="0" y="0"/>
              <a:ext cx="2198722" cy="1041564"/>
            </a:xfrm>
            <a:custGeom>
              <a:avLst/>
              <a:gdLst/>
              <a:ahLst/>
              <a:cxnLst/>
              <a:rect l="l" t="t" r="r" b="b"/>
              <a:pathLst>
                <a:path w="2198722" h="1041564" extrusionOk="0">
                  <a:moveTo>
                    <a:pt x="47296" y="0"/>
                  </a:moveTo>
                  <a:lnTo>
                    <a:pt x="2151426" y="0"/>
                  </a:lnTo>
                  <a:cubicBezTo>
                    <a:pt x="2177547" y="0"/>
                    <a:pt x="2198722" y="21175"/>
                    <a:pt x="2198722" y="47296"/>
                  </a:cubicBezTo>
                  <a:lnTo>
                    <a:pt x="2198722" y="994269"/>
                  </a:lnTo>
                  <a:cubicBezTo>
                    <a:pt x="2198722" y="1006812"/>
                    <a:pt x="2193739" y="1018842"/>
                    <a:pt x="2184869" y="1027712"/>
                  </a:cubicBezTo>
                  <a:cubicBezTo>
                    <a:pt x="2176000" y="1036581"/>
                    <a:pt x="2163970" y="1041564"/>
                    <a:pt x="2151426" y="1041564"/>
                  </a:cubicBezTo>
                  <a:lnTo>
                    <a:pt x="47296" y="1041564"/>
                  </a:lnTo>
                  <a:cubicBezTo>
                    <a:pt x="34752" y="1041564"/>
                    <a:pt x="22722" y="1036581"/>
                    <a:pt x="13853" y="1027712"/>
                  </a:cubicBezTo>
                  <a:cubicBezTo>
                    <a:pt x="4983" y="1018842"/>
                    <a:pt x="0" y="1006812"/>
                    <a:pt x="0" y="994269"/>
                  </a:cubicBezTo>
                  <a:lnTo>
                    <a:pt x="0" y="47296"/>
                  </a:lnTo>
                  <a:cubicBezTo>
                    <a:pt x="0" y="34752"/>
                    <a:pt x="4983" y="22722"/>
                    <a:pt x="13853" y="13853"/>
                  </a:cubicBezTo>
                  <a:cubicBezTo>
                    <a:pt x="22722" y="4983"/>
                    <a:pt x="34752" y="0"/>
                    <a:pt x="47296"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txBox="1"/>
            <p:nvPr/>
          </p:nvSpPr>
          <p:spPr>
            <a:xfrm>
              <a:off x="0" y="9525"/>
              <a:ext cx="2198722" cy="1032039"/>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8" name="Google Shape;388;p22"/>
          <p:cNvGrpSpPr/>
          <p:nvPr/>
        </p:nvGrpSpPr>
        <p:grpSpPr>
          <a:xfrm>
            <a:off x="512130" y="1030861"/>
            <a:ext cx="8631871" cy="2596202"/>
            <a:chOff x="0" y="0"/>
            <a:chExt cx="2273414" cy="683773"/>
          </a:xfrm>
        </p:grpSpPr>
        <p:sp>
          <p:nvSpPr>
            <p:cNvPr id="389" name="Google Shape;389;p22"/>
            <p:cNvSpPr/>
            <p:nvPr/>
          </p:nvSpPr>
          <p:spPr>
            <a:xfrm>
              <a:off x="0" y="0"/>
              <a:ext cx="2273414" cy="683773"/>
            </a:xfrm>
            <a:custGeom>
              <a:avLst/>
              <a:gdLst/>
              <a:ahLst/>
              <a:cxnLst/>
              <a:rect l="l" t="t" r="r" b="b"/>
              <a:pathLst>
                <a:path w="2273414" h="683773" extrusionOk="0">
                  <a:moveTo>
                    <a:pt x="45742" y="0"/>
                  </a:moveTo>
                  <a:lnTo>
                    <a:pt x="2227672" y="0"/>
                  </a:lnTo>
                  <a:cubicBezTo>
                    <a:pt x="2239803" y="0"/>
                    <a:pt x="2251438" y="4819"/>
                    <a:pt x="2260016" y="13397"/>
                  </a:cubicBezTo>
                  <a:cubicBezTo>
                    <a:pt x="2268594" y="21976"/>
                    <a:pt x="2273414" y="33610"/>
                    <a:pt x="2273414" y="45742"/>
                  </a:cubicBezTo>
                  <a:lnTo>
                    <a:pt x="2273414" y="638031"/>
                  </a:lnTo>
                  <a:cubicBezTo>
                    <a:pt x="2273414" y="650163"/>
                    <a:pt x="2268594" y="661798"/>
                    <a:pt x="2260016" y="670376"/>
                  </a:cubicBezTo>
                  <a:cubicBezTo>
                    <a:pt x="2251438" y="678954"/>
                    <a:pt x="2239803" y="683773"/>
                    <a:pt x="2227672" y="683773"/>
                  </a:cubicBezTo>
                  <a:lnTo>
                    <a:pt x="45742" y="683773"/>
                  </a:lnTo>
                  <a:cubicBezTo>
                    <a:pt x="33610" y="683773"/>
                    <a:pt x="21976" y="678954"/>
                    <a:pt x="13397" y="670376"/>
                  </a:cubicBezTo>
                  <a:cubicBezTo>
                    <a:pt x="4819" y="661798"/>
                    <a:pt x="0" y="650163"/>
                    <a:pt x="0" y="638031"/>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txBox="1"/>
            <p:nvPr/>
          </p:nvSpPr>
          <p:spPr>
            <a:xfrm>
              <a:off x="0" y="9525"/>
              <a:ext cx="2273413" cy="67424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22"/>
          <p:cNvGrpSpPr/>
          <p:nvPr/>
        </p:nvGrpSpPr>
        <p:grpSpPr>
          <a:xfrm>
            <a:off x="9477829" y="6487886"/>
            <a:ext cx="8298038" cy="3291354"/>
            <a:chOff x="0" y="0"/>
            <a:chExt cx="2198722" cy="1282083"/>
          </a:xfrm>
        </p:grpSpPr>
        <p:sp>
          <p:nvSpPr>
            <p:cNvPr id="392" name="Google Shape;392;p22"/>
            <p:cNvSpPr/>
            <p:nvPr/>
          </p:nvSpPr>
          <p:spPr>
            <a:xfrm>
              <a:off x="0" y="0"/>
              <a:ext cx="2198722" cy="1282083"/>
            </a:xfrm>
            <a:custGeom>
              <a:avLst/>
              <a:gdLst/>
              <a:ahLst/>
              <a:cxnLst/>
              <a:rect l="l" t="t" r="r" b="b"/>
              <a:pathLst>
                <a:path w="2198722" h="1282083" extrusionOk="0">
                  <a:moveTo>
                    <a:pt x="47296" y="0"/>
                  </a:moveTo>
                  <a:lnTo>
                    <a:pt x="2151426" y="0"/>
                  </a:lnTo>
                  <a:cubicBezTo>
                    <a:pt x="2177547" y="0"/>
                    <a:pt x="2198722" y="21175"/>
                    <a:pt x="2198722" y="47296"/>
                  </a:cubicBezTo>
                  <a:lnTo>
                    <a:pt x="2198722" y="1234787"/>
                  </a:lnTo>
                  <a:cubicBezTo>
                    <a:pt x="2198722" y="1247331"/>
                    <a:pt x="2193739" y="1259361"/>
                    <a:pt x="2184869" y="1268230"/>
                  </a:cubicBezTo>
                  <a:cubicBezTo>
                    <a:pt x="2176000" y="1277100"/>
                    <a:pt x="2163970" y="1282083"/>
                    <a:pt x="2151426" y="1282083"/>
                  </a:cubicBezTo>
                  <a:lnTo>
                    <a:pt x="47296" y="1282083"/>
                  </a:lnTo>
                  <a:cubicBezTo>
                    <a:pt x="34752" y="1282083"/>
                    <a:pt x="22722" y="1277100"/>
                    <a:pt x="13853" y="1268230"/>
                  </a:cubicBezTo>
                  <a:cubicBezTo>
                    <a:pt x="4983" y="1259361"/>
                    <a:pt x="0" y="1247331"/>
                    <a:pt x="0" y="1234787"/>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txBox="1"/>
            <p:nvPr/>
          </p:nvSpPr>
          <p:spPr>
            <a:xfrm>
              <a:off x="0" y="9525"/>
              <a:ext cx="2198722" cy="127255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4" name="Google Shape;394;p22"/>
          <p:cNvSpPr txBox="1"/>
          <p:nvPr/>
        </p:nvSpPr>
        <p:spPr>
          <a:xfrm>
            <a:off x="9942330" y="6803884"/>
            <a:ext cx="7318800" cy="2326791"/>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Отговорите на този въпрос могат да предоставят информация за конкретните потребителски нужди и изисквания, които участниците имат при избора на технологични устройства. Тази информация може да бъде полезна за разбиране на специфичните потребности на пазара и за адаптиране на продуктовите предложения и маркетинговите стратегии спрямо тях.</a:t>
            </a:r>
            <a:r>
              <a:rPr lang="en-US" sz="2100" b="0" i="0" u="none" strike="noStrike" cap="none" dirty="0" smtClean="0">
                <a:solidFill>
                  <a:srgbClr val="FFFFFF"/>
                </a:solidFill>
                <a:latin typeface="Inter"/>
                <a:ea typeface="Inter"/>
                <a:cs typeface="Inter"/>
                <a:sym typeface="Inter"/>
              </a:rPr>
              <a:t>. </a:t>
            </a:r>
            <a:endParaRPr dirty="0"/>
          </a:p>
        </p:txBody>
      </p:sp>
      <p:sp>
        <p:nvSpPr>
          <p:cNvPr id="395" name="Google Shape;395;p22"/>
          <p:cNvSpPr txBox="1"/>
          <p:nvPr/>
        </p:nvSpPr>
        <p:spPr>
          <a:xfrm>
            <a:off x="1028713" y="1601840"/>
            <a:ext cx="7598700" cy="1454244"/>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Тази информация може да бъде полезна за разбиране на доминиращите марки на пазара и за формулиране на маркетингови стратегии за увеличаване на популярността на продуктите или привличане на нови клиенти.</a:t>
            </a:r>
            <a:endParaRPr sz="2100" dirty="0"/>
          </a:p>
        </p:txBody>
      </p:sp>
      <p:pic>
        <p:nvPicPr>
          <p:cNvPr id="2" name="Picture 1"/>
          <p:cNvPicPr>
            <a:picLocks noChangeAspect="1"/>
          </p:cNvPicPr>
          <p:nvPr/>
        </p:nvPicPr>
        <p:blipFill>
          <a:blip r:embed="rId3"/>
          <a:stretch>
            <a:fillRect/>
          </a:stretch>
        </p:blipFill>
        <p:spPr>
          <a:xfrm>
            <a:off x="308413" y="4465018"/>
            <a:ext cx="8791695" cy="4094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stretch>
            <a:fillRect/>
          </a:stretch>
        </p:blipFill>
        <p:spPr>
          <a:xfrm>
            <a:off x="9616691" y="1276931"/>
            <a:ext cx="8460341" cy="3587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30011686"/>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0537037" y="1297549"/>
            <a:ext cx="6826137" cy="2365829"/>
          </a:xfrm>
        </p:spPr>
        <p:txBody>
          <a:bodyPr>
            <a:normAutofit/>
          </a:bodyPr>
          <a:lstStyle/>
          <a:p>
            <a:r>
              <a:rPr lang="ru-RU" sz="2100" b="0" dirty="0"/>
              <a:t>Отговорите на този въпрос могат да предоставят информация за предпочитаните платформи за онлайн пазаруване, като например Ardes.bg, Desktop.bg, Technopolies, или други специализирани онлайн магазини за технологични устройства. </a:t>
            </a:r>
            <a:endParaRPr lang="bg-BG" sz="2100" b="0" dirty="0"/>
          </a:p>
        </p:txBody>
      </p:sp>
      <p:sp>
        <p:nvSpPr>
          <p:cNvPr id="4" name="Text Placeholder 3"/>
          <p:cNvSpPr>
            <a:spLocks noGrp="1"/>
          </p:cNvSpPr>
          <p:nvPr>
            <p:ph type="body" idx="3"/>
          </p:nvPr>
        </p:nvSpPr>
        <p:spPr>
          <a:xfrm>
            <a:off x="991713" y="6311382"/>
            <a:ext cx="7541700" cy="3200100"/>
          </a:xfrm>
        </p:spPr>
        <p:txBody>
          <a:bodyPr/>
          <a:lstStyle/>
          <a:p>
            <a:pPr marL="95250" indent="0">
              <a:buNone/>
            </a:pPr>
            <a:r>
              <a:rPr lang="ru-RU" dirty="0"/>
              <a:t>Отговорите на този въпрос могат да предоставят ценна обратна връзка за онлайн магазина или компанията, провеждаща анкетата, като например за качеството на услугите, избора на продукти, цените, доставката или обслужването на клиенти. Тази информация може да бъде използвана за подобряване на потребителското преживяване и за удовлетворяване на нуждите и очакванията на клиентите</a:t>
            </a:r>
            <a:endParaRPr lang="bg-BG" dirty="0"/>
          </a:p>
        </p:txBody>
      </p:sp>
      <p:pic>
        <p:nvPicPr>
          <p:cNvPr id="9" name="Picture 8"/>
          <p:cNvPicPr>
            <a:picLocks noChangeAspect="1"/>
          </p:cNvPicPr>
          <p:nvPr/>
        </p:nvPicPr>
        <p:blipFill>
          <a:blip r:embed="rId2"/>
          <a:stretch>
            <a:fillRect/>
          </a:stretch>
        </p:blipFill>
        <p:spPr>
          <a:xfrm>
            <a:off x="324013" y="514630"/>
            <a:ext cx="8877099" cy="3931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3"/>
          <a:stretch>
            <a:fillRect/>
          </a:stretch>
        </p:blipFill>
        <p:spPr>
          <a:xfrm>
            <a:off x="9456225" y="4891315"/>
            <a:ext cx="8425375" cy="3564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6964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6"/>
        <p:cNvGrpSpPr/>
        <p:nvPr/>
      </p:nvGrpSpPr>
      <p:grpSpPr>
        <a:xfrm>
          <a:off x="0" y="0"/>
          <a:ext cx="0" cy="0"/>
          <a:chOff x="0" y="0"/>
          <a:chExt cx="0" cy="0"/>
        </a:xfrm>
      </p:grpSpPr>
      <p:grpSp>
        <p:nvGrpSpPr>
          <p:cNvPr id="117" name="Google Shape;117;p9"/>
          <p:cNvGrpSpPr/>
          <p:nvPr/>
        </p:nvGrpSpPr>
        <p:grpSpPr>
          <a:xfrm>
            <a:off x="9620229" y="507760"/>
            <a:ext cx="8155638" cy="9271481"/>
            <a:chOff x="0" y="0"/>
            <a:chExt cx="2147987" cy="2441871"/>
          </a:xfrm>
        </p:grpSpPr>
        <p:sp>
          <p:nvSpPr>
            <p:cNvPr id="118" name="Google Shape;118;p9"/>
            <p:cNvSpPr/>
            <p:nvPr/>
          </p:nvSpPr>
          <p:spPr>
            <a:xfrm>
              <a:off x="0" y="0"/>
              <a:ext cx="2147987" cy="2441871"/>
            </a:xfrm>
            <a:custGeom>
              <a:avLst/>
              <a:gdLst/>
              <a:ahLst/>
              <a:cxnLst/>
              <a:rect l="l" t="t" r="r" b="b"/>
              <a:pathLst>
                <a:path w="2147987" h="2441871" extrusionOk="0">
                  <a:moveTo>
                    <a:pt x="48413" y="0"/>
                  </a:moveTo>
                  <a:lnTo>
                    <a:pt x="2099574" y="0"/>
                  </a:lnTo>
                  <a:cubicBezTo>
                    <a:pt x="2112414" y="0"/>
                    <a:pt x="2124728" y="5101"/>
                    <a:pt x="2133807" y="14180"/>
                  </a:cubicBezTo>
                  <a:cubicBezTo>
                    <a:pt x="2142886" y="23259"/>
                    <a:pt x="2147987" y="35573"/>
                    <a:pt x="2147987" y="48413"/>
                  </a:cubicBezTo>
                  <a:lnTo>
                    <a:pt x="2147987" y="2393459"/>
                  </a:lnTo>
                  <a:cubicBezTo>
                    <a:pt x="2147987" y="2406298"/>
                    <a:pt x="2142886" y="2418612"/>
                    <a:pt x="2133807" y="2427692"/>
                  </a:cubicBezTo>
                  <a:cubicBezTo>
                    <a:pt x="2124728" y="2436771"/>
                    <a:pt x="2112414" y="2441871"/>
                    <a:pt x="2099574" y="2441871"/>
                  </a:cubicBezTo>
                  <a:lnTo>
                    <a:pt x="48413" y="2441871"/>
                  </a:lnTo>
                  <a:cubicBezTo>
                    <a:pt x="21675" y="2441871"/>
                    <a:pt x="0" y="2420196"/>
                    <a:pt x="0" y="2393459"/>
                  </a:cubicBezTo>
                  <a:lnTo>
                    <a:pt x="0" y="48413"/>
                  </a:lnTo>
                  <a:cubicBezTo>
                    <a:pt x="0" y="35573"/>
                    <a:pt x="5101" y="23259"/>
                    <a:pt x="14180" y="14180"/>
                  </a:cubicBezTo>
                  <a:cubicBezTo>
                    <a:pt x="23259" y="5101"/>
                    <a:pt x="35573" y="0"/>
                    <a:pt x="48413"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txBox="1"/>
            <p:nvPr/>
          </p:nvSpPr>
          <p:spPr>
            <a:xfrm>
              <a:off x="0" y="9525"/>
              <a:ext cx="214798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20" name="Google Shape;120;p9"/>
          <p:cNvCxnSpPr/>
          <p:nvPr/>
        </p:nvCxnSpPr>
        <p:spPr>
          <a:xfrm>
            <a:off x="10369301" y="3243976"/>
            <a:ext cx="7381382" cy="0"/>
          </a:xfrm>
          <a:prstGeom prst="straightConnector1">
            <a:avLst/>
          </a:prstGeom>
          <a:noFill/>
          <a:ln w="19050" cap="flat" cmpd="sng">
            <a:solidFill>
              <a:srgbClr val="242424"/>
            </a:solidFill>
            <a:prstDash val="solid"/>
            <a:round/>
            <a:headEnd type="none" w="sm" len="sm"/>
            <a:tailEnd type="none" w="sm" len="sm"/>
          </a:ln>
        </p:spPr>
      </p:cxnSp>
      <p:cxnSp>
        <p:nvCxnSpPr>
          <p:cNvPr id="121" name="Google Shape;121;p9"/>
          <p:cNvCxnSpPr/>
          <p:nvPr/>
        </p:nvCxnSpPr>
        <p:spPr>
          <a:xfrm>
            <a:off x="10369301" y="4929711"/>
            <a:ext cx="7381382" cy="0"/>
          </a:xfrm>
          <a:prstGeom prst="straightConnector1">
            <a:avLst/>
          </a:prstGeom>
          <a:noFill/>
          <a:ln w="19050" cap="flat" cmpd="sng">
            <a:solidFill>
              <a:srgbClr val="242424"/>
            </a:solidFill>
            <a:prstDash val="solid"/>
            <a:round/>
            <a:headEnd type="none" w="sm" len="sm"/>
            <a:tailEnd type="none" w="sm" len="sm"/>
          </a:ln>
        </p:spPr>
      </p:cxnSp>
      <p:cxnSp>
        <p:nvCxnSpPr>
          <p:cNvPr id="122" name="Google Shape;122;p9"/>
          <p:cNvCxnSpPr/>
          <p:nvPr/>
        </p:nvCxnSpPr>
        <p:spPr>
          <a:xfrm>
            <a:off x="10369301" y="6615446"/>
            <a:ext cx="7381382" cy="0"/>
          </a:xfrm>
          <a:prstGeom prst="straightConnector1">
            <a:avLst/>
          </a:prstGeom>
          <a:noFill/>
          <a:ln w="19050" cap="flat" cmpd="sng">
            <a:solidFill>
              <a:srgbClr val="242424"/>
            </a:solidFill>
            <a:prstDash val="solid"/>
            <a:round/>
            <a:headEnd type="none" w="sm" len="sm"/>
            <a:tailEnd type="none" w="sm" len="sm"/>
          </a:ln>
        </p:spPr>
      </p:cxnSp>
      <p:cxnSp>
        <p:nvCxnSpPr>
          <p:cNvPr id="123" name="Google Shape;123;p9"/>
          <p:cNvCxnSpPr/>
          <p:nvPr/>
        </p:nvCxnSpPr>
        <p:spPr>
          <a:xfrm>
            <a:off x="10369301" y="8301182"/>
            <a:ext cx="7381382" cy="0"/>
          </a:xfrm>
          <a:prstGeom prst="straightConnector1">
            <a:avLst/>
          </a:prstGeom>
          <a:noFill/>
          <a:ln w="19050" cap="flat" cmpd="sng">
            <a:solidFill>
              <a:srgbClr val="242424"/>
            </a:solidFill>
            <a:prstDash val="solid"/>
            <a:round/>
            <a:headEnd type="none" w="sm" len="sm"/>
            <a:tailEnd type="none" w="sm" len="sm"/>
          </a:ln>
        </p:spPr>
      </p:cxnSp>
      <p:grpSp>
        <p:nvGrpSpPr>
          <p:cNvPr id="124" name="Google Shape;124;p9"/>
          <p:cNvGrpSpPr/>
          <p:nvPr/>
        </p:nvGrpSpPr>
        <p:grpSpPr>
          <a:xfrm>
            <a:off x="512133" y="507760"/>
            <a:ext cx="8631871" cy="4082812"/>
            <a:chOff x="0" y="0"/>
            <a:chExt cx="2273414" cy="1075309"/>
          </a:xfrm>
        </p:grpSpPr>
        <p:sp>
          <p:nvSpPr>
            <p:cNvPr id="125" name="Google Shape;125;p9"/>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txBox="1"/>
            <p:nvPr/>
          </p:nvSpPr>
          <p:spPr>
            <a:xfrm>
              <a:off x="0" y="9525"/>
              <a:ext cx="2273413" cy="106578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 name="Google Shape;127;p9"/>
          <p:cNvGrpSpPr/>
          <p:nvPr/>
        </p:nvGrpSpPr>
        <p:grpSpPr>
          <a:xfrm>
            <a:off x="512133" y="5024912"/>
            <a:ext cx="8631871" cy="4754328"/>
            <a:chOff x="0" y="0"/>
            <a:chExt cx="2273414" cy="1252169"/>
          </a:xfrm>
        </p:grpSpPr>
        <p:sp>
          <p:nvSpPr>
            <p:cNvPr id="128" name="Google Shape;128;p9"/>
            <p:cNvSpPr/>
            <p:nvPr/>
          </p:nvSpPr>
          <p:spPr>
            <a:xfrm>
              <a:off x="0" y="0"/>
              <a:ext cx="2273414" cy="1252169"/>
            </a:xfrm>
            <a:custGeom>
              <a:avLst/>
              <a:gdLst/>
              <a:ahLst/>
              <a:cxnLst/>
              <a:rect l="l" t="t" r="r" b="b"/>
              <a:pathLst>
                <a:path w="2273414" h="1252169" extrusionOk="0">
                  <a:moveTo>
                    <a:pt x="45742" y="0"/>
                  </a:moveTo>
                  <a:lnTo>
                    <a:pt x="2227672" y="0"/>
                  </a:lnTo>
                  <a:cubicBezTo>
                    <a:pt x="2239803" y="0"/>
                    <a:pt x="2251438" y="4819"/>
                    <a:pt x="2260016" y="13397"/>
                  </a:cubicBezTo>
                  <a:cubicBezTo>
                    <a:pt x="2268594" y="21976"/>
                    <a:pt x="2273414" y="33610"/>
                    <a:pt x="2273414" y="45742"/>
                  </a:cubicBezTo>
                  <a:lnTo>
                    <a:pt x="2273414" y="1206427"/>
                  </a:lnTo>
                  <a:cubicBezTo>
                    <a:pt x="2273414" y="1218558"/>
                    <a:pt x="2268594" y="1230193"/>
                    <a:pt x="2260016" y="1238771"/>
                  </a:cubicBezTo>
                  <a:cubicBezTo>
                    <a:pt x="2251438" y="1247350"/>
                    <a:pt x="2239803" y="1252169"/>
                    <a:pt x="2227672" y="1252169"/>
                  </a:cubicBezTo>
                  <a:lnTo>
                    <a:pt x="45742" y="1252169"/>
                  </a:lnTo>
                  <a:cubicBezTo>
                    <a:pt x="33610" y="1252169"/>
                    <a:pt x="21976" y="1247350"/>
                    <a:pt x="13397" y="1238771"/>
                  </a:cubicBezTo>
                  <a:cubicBezTo>
                    <a:pt x="4819" y="1230193"/>
                    <a:pt x="0" y="1218558"/>
                    <a:pt x="0" y="1206427"/>
                  </a:cubicBezTo>
                  <a:lnTo>
                    <a:pt x="0" y="45742"/>
                  </a:lnTo>
                  <a:cubicBezTo>
                    <a:pt x="0" y="33610"/>
                    <a:pt x="4819" y="21976"/>
                    <a:pt x="13397" y="13397"/>
                  </a:cubicBezTo>
                  <a:cubicBezTo>
                    <a:pt x="21976" y="4819"/>
                    <a:pt x="33610" y="0"/>
                    <a:pt x="45742" y="0"/>
                  </a:cubicBezTo>
                  <a:close/>
                </a:path>
              </a:pathLst>
            </a:custGeom>
            <a:gradFill>
              <a:gsLst>
                <a:gs pos="0">
                  <a:srgbClr val="7153FF">
                    <a:alpha val="23921"/>
                  </a:srgbClr>
                </a:gs>
                <a:gs pos="20000">
                  <a:srgbClr val="101010"/>
                </a:gs>
                <a:gs pos="40000">
                  <a:srgbClr val="101010"/>
                </a:gs>
                <a:gs pos="60000">
                  <a:srgbClr val="101010"/>
                </a:gs>
                <a:gs pos="80000">
                  <a:srgbClr val="101010"/>
                </a:gs>
                <a:gs pos="100000">
                  <a:srgbClr val="101010"/>
                </a:gs>
              </a:gsLst>
              <a:lin ang="5400000" scaled="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txBox="1"/>
            <p:nvPr/>
          </p:nvSpPr>
          <p:spPr>
            <a:xfrm>
              <a:off x="0" y="9525"/>
              <a:ext cx="2273413" cy="124264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0" name="Google Shape;130;p9"/>
          <p:cNvPicPr preferRelativeResize="0"/>
          <p:nvPr/>
        </p:nvPicPr>
        <p:blipFill>
          <a:blip r:embed="rId3">
            <a:alphaModFix/>
          </a:blip>
          <a:stretch>
            <a:fillRect/>
          </a:stretch>
        </p:blipFill>
        <p:spPr>
          <a:xfrm>
            <a:off x="512125" y="5027025"/>
            <a:ext cx="8631900" cy="4750200"/>
          </a:xfrm>
          <a:prstGeom prst="roundRect">
            <a:avLst>
              <a:gd name="adj" fmla="val 4168"/>
            </a:avLst>
          </a:prstGeom>
          <a:noFill/>
          <a:ln>
            <a:noFill/>
          </a:ln>
        </p:spPr>
      </p:pic>
      <p:grpSp>
        <p:nvGrpSpPr>
          <p:cNvPr id="131" name="Google Shape;131;p9"/>
          <p:cNvGrpSpPr/>
          <p:nvPr/>
        </p:nvGrpSpPr>
        <p:grpSpPr>
          <a:xfrm>
            <a:off x="10369301" y="2009631"/>
            <a:ext cx="6889950" cy="792878"/>
            <a:chOff x="0" y="57150"/>
            <a:chExt cx="9186600" cy="1057170"/>
          </a:xfrm>
        </p:grpSpPr>
        <p:sp>
          <p:nvSpPr>
            <p:cNvPr id="132" name="Google Shape;132;p9"/>
            <p:cNvSpPr txBox="1"/>
            <p:nvPr/>
          </p:nvSpPr>
          <p:spPr>
            <a:xfrm>
              <a:off x="0" y="57150"/>
              <a:ext cx="9186600" cy="59093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bg-BG" sz="3600" b="1" dirty="0" smtClean="0">
                  <a:solidFill>
                    <a:srgbClr val="FFFFFF"/>
                  </a:solidFill>
                  <a:latin typeface="Inter"/>
                  <a:ea typeface="Inter"/>
                  <a:sym typeface="Inter"/>
                </a:rPr>
                <a:t>Фаза на проучване </a:t>
              </a:r>
              <a:endParaRPr dirty="0"/>
            </a:p>
          </p:txBody>
        </p:sp>
        <p:sp>
          <p:nvSpPr>
            <p:cNvPr id="133" name="Google Shape;133;p9"/>
            <p:cNvSpPr txBox="1"/>
            <p:nvPr/>
          </p:nvSpPr>
          <p:spPr>
            <a:xfrm>
              <a:off x="0" y="769620"/>
              <a:ext cx="9186600" cy="344700"/>
            </a:xfrm>
            <a:prstGeom prst="rect">
              <a:avLst/>
            </a:prstGeom>
            <a:noFill/>
            <a:ln>
              <a:noFill/>
            </a:ln>
          </p:spPr>
          <p:txBody>
            <a:bodyPr spcFirstLastPara="1" wrap="square" lIns="0" tIns="0" rIns="0" bIns="0" anchor="t" anchorCtr="0">
              <a:spAutoFit/>
            </a:bodyPr>
            <a:lstStyle/>
            <a:p>
              <a:pPr lvl="0">
                <a:lnSpc>
                  <a:spcPct val="80000"/>
                </a:lnSpc>
              </a:pPr>
              <a:r>
                <a:rPr lang="ru-RU" sz="2100" dirty="0" smtClean="0">
                  <a:solidFill>
                    <a:srgbClr val="FFFFFF"/>
                  </a:solidFill>
                  <a:latin typeface="Inter"/>
                  <a:ea typeface="Inter"/>
                  <a:cs typeface="Inter"/>
                  <a:sym typeface="Inter"/>
                </a:rPr>
                <a:t>Началният </a:t>
              </a:r>
              <a:r>
                <a:rPr lang="ru-RU" sz="2100" dirty="0">
                  <a:solidFill>
                    <a:srgbClr val="FFFFFF"/>
                  </a:solidFill>
                  <a:latin typeface="Inter"/>
                  <a:ea typeface="Inter"/>
                  <a:cs typeface="Inter"/>
                  <a:sym typeface="Inter"/>
                </a:rPr>
                <a:t>етап от процеса на разработка</a:t>
              </a:r>
              <a:endParaRPr dirty="0"/>
            </a:p>
          </p:txBody>
        </p:sp>
      </p:grpSp>
      <p:grpSp>
        <p:nvGrpSpPr>
          <p:cNvPr id="134" name="Google Shape;134;p9"/>
          <p:cNvGrpSpPr/>
          <p:nvPr/>
        </p:nvGrpSpPr>
        <p:grpSpPr>
          <a:xfrm>
            <a:off x="10369301" y="3695367"/>
            <a:ext cx="6889950" cy="1051418"/>
            <a:chOff x="0" y="57150"/>
            <a:chExt cx="9186600" cy="1401890"/>
          </a:xfrm>
        </p:grpSpPr>
        <p:sp>
          <p:nvSpPr>
            <p:cNvPr id="135" name="Google Shape;135;p9"/>
            <p:cNvSpPr txBox="1"/>
            <p:nvPr/>
          </p:nvSpPr>
          <p:spPr>
            <a:xfrm>
              <a:off x="0" y="57150"/>
              <a:ext cx="9186600" cy="5910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bg-BG" sz="3600" b="1" i="0" u="none" strike="noStrike" cap="none" dirty="0" smtClean="0">
                  <a:solidFill>
                    <a:srgbClr val="FFFFFF"/>
                  </a:solidFill>
                  <a:latin typeface="Inter"/>
                  <a:ea typeface="Inter"/>
                  <a:cs typeface="Inter"/>
                  <a:sym typeface="Inter"/>
                </a:rPr>
                <a:t>Фаза на планиране</a:t>
              </a:r>
              <a:endParaRPr dirty="0"/>
            </a:p>
          </p:txBody>
        </p:sp>
        <p:sp>
          <p:nvSpPr>
            <p:cNvPr id="136" name="Google Shape;136;p9"/>
            <p:cNvSpPr txBox="1"/>
            <p:nvPr/>
          </p:nvSpPr>
          <p:spPr>
            <a:xfrm>
              <a:off x="0" y="769620"/>
              <a:ext cx="9186600" cy="689420"/>
            </a:xfrm>
            <a:prstGeom prst="rect">
              <a:avLst/>
            </a:prstGeom>
            <a:noFill/>
            <a:ln>
              <a:noFill/>
            </a:ln>
          </p:spPr>
          <p:txBody>
            <a:bodyPr spcFirstLastPara="1" wrap="square" lIns="0" tIns="0" rIns="0" bIns="0" anchor="t" anchorCtr="0">
              <a:spAutoFit/>
            </a:bodyPr>
            <a:lstStyle/>
            <a:p>
              <a:pPr lvl="0">
                <a:lnSpc>
                  <a:spcPct val="80000"/>
                </a:lnSpc>
              </a:pPr>
              <a:r>
                <a:rPr lang="ru-RU" sz="2100" dirty="0" smtClean="0">
                  <a:solidFill>
                    <a:srgbClr val="FFFFFF"/>
                  </a:solidFill>
                  <a:latin typeface="Inter"/>
                  <a:ea typeface="Inter"/>
                  <a:cs typeface="Inter"/>
                  <a:sym typeface="Inter"/>
                </a:rPr>
                <a:t>Включва </a:t>
              </a:r>
              <a:r>
                <a:rPr lang="ru-RU" sz="2100" dirty="0">
                  <a:solidFill>
                    <a:srgbClr val="FFFFFF"/>
                  </a:solidFill>
                  <a:latin typeface="Inter"/>
                  <a:ea typeface="Inter"/>
                  <a:cs typeface="Inter"/>
                  <a:sym typeface="Inter"/>
                </a:rPr>
                <a:t>организация, стратегия и изготвяне на </a:t>
              </a:r>
              <a:r>
                <a:rPr lang="ru-RU" sz="2100" dirty="0" smtClean="0">
                  <a:solidFill>
                    <a:srgbClr val="FFFFFF"/>
                  </a:solidFill>
                  <a:latin typeface="Inter"/>
                  <a:ea typeface="Inter"/>
                  <a:cs typeface="Inter"/>
                  <a:sym typeface="Inter"/>
                </a:rPr>
                <a:t>план</a:t>
              </a:r>
              <a:endParaRPr dirty="0"/>
            </a:p>
          </p:txBody>
        </p:sp>
      </p:grpSp>
      <p:grpSp>
        <p:nvGrpSpPr>
          <p:cNvPr id="137" name="Google Shape;137;p9"/>
          <p:cNvGrpSpPr/>
          <p:nvPr/>
        </p:nvGrpSpPr>
        <p:grpSpPr>
          <a:xfrm>
            <a:off x="10369301" y="5381102"/>
            <a:ext cx="6889950" cy="792878"/>
            <a:chOff x="0" y="57150"/>
            <a:chExt cx="9186600" cy="1057170"/>
          </a:xfrm>
        </p:grpSpPr>
        <p:sp>
          <p:nvSpPr>
            <p:cNvPr id="138" name="Google Shape;138;p9"/>
            <p:cNvSpPr txBox="1"/>
            <p:nvPr/>
          </p:nvSpPr>
          <p:spPr>
            <a:xfrm>
              <a:off x="0" y="57150"/>
              <a:ext cx="9186600" cy="5910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bg-BG" sz="3600" b="1" i="0" u="none" strike="noStrike" cap="none" dirty="0" smtClean="0">
                  <a:solidFill>
                    <a:srgbClr val="FFFFFF"/>
                  </a:solidFill>
                  <a:latin typeface="Inter"/>
                  <a:ea typeface="Inter"/>
                  <a:cs typeface="Inter"/>
                  <a:sym typeface="Inter"/>
                </a:rPr>
                <a:t>Разработка на дизайн</a:t>
              </a:r>
              <a:endParaRPr dirty="0"/>
            </a:p>
          </p:txBody>
        </p:sp>
        <p:sp>
          <p:nvSpPr>
            <p:cNvPr id="139" name="Google Shape;139;p9"/>
            <p:cNvSpPr txBox="1"/>
            <p:nvPr/>
          </p:nvSpPr>
          <p:spPr>
            <a:xfrm>
              <a:off x="0" y="769620"/>
              <a:ext cx="9186600" cy="344700"/>
            </a:xfrm>
            <a:prstGeom prst="rect">
              <a:avLst/>
            </a:prstGeom>
            <a:noFill/>
            <a:ln>
              <a:noFill/>
            </a:ln>
          </p:spPr>
          <p:txBody>
            <a:bodyPr spcFirstLastPara="1" wrap="square" lIns="0" tIns="0" rIns="0" bIns="0" anchor="t" anchorCtr="0">
              <a:spAutoFit/>
            </a:bodyPr>
            <a:lstStyle/>
            <a:p>
              <a:pPr lvl="0">
                <a:lnSpc>
                  <a:spcPct val="80000"/>
                </a:lnSpc>
              </a:pPr>
              <a:r>
                <a:rPr lang="ru-RU" sz="2100" dirty="0">
                  <a:solidFill>
                    <a:srgbClr val="FFFFFF"/>
                  </a:solidFill>
                  <a:latin typeface="Inter"/>
                  <a:ea typeface="Inter"/>
                  <a:cs typeface="Inter"/>
                  <a:sym typeface="Inter"/>
                </a:rPr>
                <a:t>Създаване на визуална концепция и структура</a:t>
              </a:r>
              <a:endParaRPr dirty="0"/>
            </a:p>
          </p:txBody>
        </p:sp>
      </p:grpSp>
      <p:grpSp>
        <p:nvGrpSpPr>
          <p:cNvPr id="140" name="Google Shape;140;p9"/>
          <p:cNvGrpSpPr/>
          <p:nvPr/>
        </p:nvGrpSpPr>
        <p:grpSpPr>
          <a:xfrm>
            <a:off x="10369301" y="7066836"/>
            <a:ext cx="6889950" cy="792878"/>
            <a:chOff x="0" y="57150"/>
            <a:chExt cx="9186600" cy="1057170"/>
          </a:xfrm>
        </p:grpSpPr>
        <p:sp>
          <p:nvSpPr>
            <p:cNvPr id="141" name="Google Shape;141;p9"/>
            <p:cNvSpPr txBox="1"/>
            <p:nvPr/>
          </p:nvSpPr>
          <p:spPr>
            <a:xfrm>
              <a:off x="0" y="57150"/>
              <a:ext cx="9186600" cy="5910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bg-BG" sz="3600" b="1" i="0" u="none" strike="noStrike" cap="none" dirty="0" smtClean="0">
                  <a:solidFill>
                    <a:srgbClr val="FFFFFF"/>
                  </a:solidFill>
                  <a:latin typeface="Inter"/>
                  <a:ea typeface="Inter"/>
                  <a:cs typeface="Inter"/>
                  <a:sym typeface="Inter"/>
                </a:rPr>
                <a:t>Информация за нас</a:t>
              </a:r>
              <a:endParaRPr dirty="0"/>
            </a:p>
          </p:txBody>
        </p:sp>
        <p:sp>
          <p:nvSpPr>
            <p:cNvPr id="142" name="Google Shape;142;p9"/>
            <p:cNvSpPr txBox="1"/>
            <p:nvPr/>
          </p:nvSpPr>
          <p:spPr>
            <a:xfrm>
              <a:off x="0" y="769620"/>
              <a:ext cx="9186600" cy="344700"/>
            </a:xfrm>
            <a:prstGeom prst="rect">
              <a:avLst/>
            </a:prstGeom>
            <a:noFill/>
            <a:ln>
              <a:noFill/>
            </a:ln>
          </p:spPr>
          <p:txBody>
            <a:bodyPr spcFirstLastPara="1" wrap="square" lIns="0" tIns="0" rIns="0" bIns="0" anchor="t" anchorCtr="0">
              <a:spAutoFit/>
            </a:bodyPr>
            <a:lstStyle/>
            <a:p>
              <a:pPr lvl="0">
                <a:lnSpc>
                  <a:spcPct val="80000"/>
                </a:lnSpc>
              </a:pPr>
              <a:r>
                <a:rPr lang="ru-RU" sz="2100" dirty="0" smtClean="0">
                  <a:solidFill>
                    <a:srgbClr val="FFFFFF"/>
                  </a:solidFill>
                  <a:latin typeface="Inter"/>
                  <a:ea typeface="Inter"/>
                  <a:cs typeface="Inter"/>
                  <a:sym typeface="Inter"/>
                </a:rPr>
                <a:t>Представяне на  </a:t>
              </a:r>
              <a:r>
                <a:rPr lang="ru-RU" sz="2100" dirty="0">
                  <a:solidFill>
                    <a:srgbClr val="FFFFFF"/>
                  </a:solidFill>
                  <a:latin typeface="Inter"/>
                  <a:ea typeface="Inter"/>
                  <a:cs typeface="Inter"/>
                  <a:sym typeface="Inter"/>
                </a:rPr>
                <a:t>проекта</a:t>
              </a:r>
              <a:endParaRPr dirty="0"/>
            </a:p>
          </p:txBody>
        </p:sp>
      </p:grpSp>
      <p:sp>
        <p:nvSpPr>
          <p:cNvPr id="143" name="Google Shape;143;p9"/>
          <p:cNvSpPr txBox="1"/>
          <p:nvPr/>
        </p:nvSpPr>
        <p:spPr>
          <a:xfrm>
            <a:off x="858409" y="1719135"/>
            <a:ext cx="7939314" cy="1083374"/>
          </a:xfrm>
          <a:prstGeom prst="rect">
            <a:avLst/>
          </a:prstGeom>
          <a:noFill/>
          <a:ln>
            <a:noFill/>
          </a:ln>
        </p:spPr>
        <p:txBody>
          <a:bodyPr spcFirstLastPara="1" wrap="square" lIns="0" tIns="0" rIns="0" bIns="0" anchor="t" anchorCtr="0">
            <a:spAutoFit/>
          </a:bodyPr>
          <a:lstStyle/>
          <a:p>
            <a:pPr marL="0" marR="0" lvl="0" indent="0" algn="just" rtl="0">
              <a:lnSpc>
                <a:spcPct val="80000"/>
              </a:lnSpc>
              <a:spcBef>
                <a:spcPts val="0"/>
              </a:spcBef>
              <a:spcAft>
                <a:spcPts val="0"/>
              </a:spcAft>
              <a:buNone/>
            </a:pPr>
            <a:r>
              <a:rPr lang="bg-BG" sz="8800" b="1" i="0" u="none" strike="noStrike" cap="none" dirty="0" smtClean="0">
                <a:solidFill>
                  <a:srgbClr val="FFFFFF"/>
                </a:solidFill>
                <a:latin typeface="Inter"/>
                <a:ea typeface="Inter"/>
                <a:cs typeface="Inter"/>
                <a:sym typeface="Inter"/>
              </a:rPr>
              <a:t>Съдържание</a:t>
            </a:r>
            <a:endParaRPr sz="1200" dirty="0"/>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grpSp>
        <p:nvGrpSpPr>
          <p:cNvPr id="253" name="Google Shape;253;p16"/>
          <p:cNvGrpSpPr/>
          <p:nvPr/>
        </p:nvGrpSpPr>
        <p:grpSpPr>
          <a:xfrm>
            <a:off x="651629" y="391907"/>
            <a:ext cx="5467527" cy="4173120"/>
            <a:chOff x="0" y="0"/>
            <a:chExt cx="1440007" cy="1099093"/>
          </a:xfrm>
        </p:grpSpPr>
        <p:sp>
          <p:nvSpPr>
            <p:cNvPr id="254" name="Google Shape;254;p16"/>
            <p:cNvSpPr/>
            <p:nvPr/>
          </p:nvSpPr>
          <p:spPr>
            <a:xfrm>
              <a:off x="0" y="0"/>
              <a:ext cx="1440007" cy="1099093"/>
            </a:xfrm>
            <a:custGeom>
              <a:avLst/>
              <a:gdLst/>
              <a:ahLst/>
              <a:cxnLst/>
              <a:rect l="l" t="t" r="r" b="b"/>
              <a:pathLst>
                <a:path w="1440007" h="1099093" extrusionOk="0">
                  <a:moveTo>
                    <a:pt x="72215" y="0"/>
                  </a:moveTo>
                  <a:lnTo>
                    <a:pt x="1367792" y="0"/>
                  </a:lnTo>
                  <a:cubicBezTo>
                    <a:pt x="1386945" y="0"/>
                    <a:pt x="1405313" y="7608"/>
                    <a:pt x="1418856" y="21151"/>
                  </a:cubicBezTo>
                  <a:cubicBezTo>
                    <a:pt x="1432399" y="34694"/>
                    <a:pt x="1440007" y="53062"/>
                    <a:pt x="1440007" y="72215"/>
                  </a:cubicBezTo>
                  <a:lnTo>
                    <a:pt x="1440007" y="1026878"/>
                  </a:lnTo>
                  <a:cubicBezTo>
                    <a:pt x="1440007" y="1046031"/>
                    <a:pt x="1432399" y="1064399"/>
                    <a:pt x="1418856" y="1077942"/>
                  </a:cubicBezTo>
                  <a:cubicBezTo>
                    <a:pt x="1405313" y="1091485"/>
                    <a:pt x="1386945" y="1099093"/>
                    <a:pt x="1367792" y="1099093"/>
                  </a:cubicBezTo>
                  <a:lnTo>
                    <a:pt x="72215" y="1099093"/>
                  </a:lnTo>
                  <a:cubicBezTo>
                    <a:pt x="53062" y="1099093"/>
                    <a:pt x="34694" y="1091485"/>
                    <a:pt x="21151" y="1077942"/>
                  </a:cubicBezTo>
                  <a:cubicBezTo>
                    <a:pt x="7608" y="1064399"/>
                    <a:pt x="0" y="1046031"/>
                    <a:pt x="0" y="1026878"/>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txBox="1"/>
            <p:nvPr/>
          </p:nvSpPr>
          <p:spPr>
            <a:xfrm>
              <a:off x="0" y="9525"/>
              <a:ext cx="1440007" cy="108956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9" name="Google Shape;259;p16"/>
          <p:cNvGrpSpPr/>
          <p:nvPr/>
        </p:nvGrpSpPr>
        <p:grpSpPr>
          <a:xfrm>
            <a:off x="510009" y="6516914"/>
            <a:ext cx="5329436" cy="2873829"/>
            <a:chOff x="0" y="0"/>
            <a:chExt cx="1440007" cy="1087978"/>
          </a:xfrm>
        </p:grpSpPr>
        <p:sp>
          <p:nvSpPr>
            <p:cNvPr id="260" name="Google Shape;260;p16"/>
            <p:cNvSpPr/>
            <p:nvPr/>
          </p:nvSpPr>
          <p:spPr>
            <a:xfrm>
              <a:off x="0" y="0"/>
              <a:ext cx="1440007" cy="1087978"/>
            </a:xfrm>
            <a:custGeom>
              <a:avLst/>
              <a:gdLst/>
              <a:ahLst/>
              <a:cxnLst/>
              <a:rect l="l" t="t" r="r" b="b"/>
              <a:pathLst>
                <a:path w="1440007" h="1087978" extrusionOk="0">
                  <a:moveTo>
                    <a:pt x="72215" y="0"/>
                  </a:moveTo>
                  <a:lnTo>
                    <a:pt x="1367792" y="0"/>
                  </a:lnTo>
                  <a:cubicBezTo>
                    <a:pt x="1386945" y="0"/>
                    <a:pt x="1405313" y="7608"/>
                    <a:pt x="1418856" y="21151"/>
                  </a:cubicBezTo>
                  <a:cubicBezTo>
                    <a:pt x="1432399" y="34694"/>
                    <a:pt x="1440007" y="53062"/>
                    <a:pt x="1440007" y="72215"/>
                  </a:cubicBezTo>
                  <a:lnTo>
                    <a:pt x="1440007" y="1015763"/>
                  </a:lnTo>
                  <a:cubicBezTo>
                    <a:pt x="1440007" y="1034915"/>
                    <a:pt x="1432399" y="1053283"/>
                    <a:pt x="1418856" y="1066826"/>
                  </a:cubicBezTo>
                  <a:cubicBezTo>
                    <a:pt x="1405313" y="1080369"/>
                    <a:pt x="1386945" y="1087978"/>
                    <a:pt x="1367792" y="1087978"/>
                  </a:cubicBezTo>
                  <a:lnTo>
                    <a:pt x="72215" y="1087978"/>
                  </a:lnTo>
                  <a:cubicBezTo>
                    <a:pt x="53062" y="1087978"/>
                    <a:pt x="34694" y="1080369"/>
                    <a:pt x="21151" y="1066826"/>
                  </a:cubicBezTo>
                  <a:cubicBezTo>
                    <a:pt x="7608" y="1053283"/>
                    <a:pt x="0" y="1034915"/>
                    <a:pt x="0" y="1015763"/>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txBox="1"/>
            <p:nvPr/>
          </p:nvSpPr>
          <p:spPr>
            <a:xfrm>
              <a:off x="0" y="9525"/>
              <a:ext cx="1440007" cy="10784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8" name="Google Shape;268;p16"/>
          <p:cNvCxnSpPr/>
          <p:nvPr/>
        </p:nvCxnSpPr>
        <p:spPr>
          <a:xfrm rot="10800000" flipH="1">
            <a:off x="0" y="5143500"/>
            <a:ext cx="18288000" cy="38100"/>
          </a:xfrm>
          <a:prstGeom prst="straightConnector1">
            <a:avLst/>
          </a:prstGeom>
          <a:noFill/>
          <a:ln w="19050" cap="flat" cmpd="sng">
            <a:solidFill>
              <a:srgbClr val="FFFFFF"/>
            </a:solidFill>
            <a:prstDash val="solid"/>
            <a:round/>
            <a:headEnd type="none" w="sm" len="sm"/>
            <a:tailEnd type="none" w="sm" len="sm"/>
          </a:ln>
        </p:spPr>
      </p:cxnSp>
      <p:sp>
        <p:nvSpPr>
          <p:cNvPr id="281" name="Google Shape;281;p16"/>
          <p:cNvSpPr txBox="1"/>
          <p:nvPr/>
        </p:nvSpPr>
        <p:spPr>
          <a:xfrm>
            <a:off x="885371" y="754743"/>
            <a:ext cx="4954073" cy="2908489"/>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Въпросът </a:t>
            </a:r>
            <a:r>
              <a:rPr lang="ru-RU" sz="2100" dirty="0" smtClean="0">
                <a:solidFill>
                  <a:srgbClr val="FFFFFF"/>
                </a:solidFill>
                <a:latin typeface="Inter"/>
                <a:ea typeface="Inter"/>
                <a:cs typeface="Inter"/>
                <a:sym typeface="Inter"/>
              </a:rPr>
              <a:t>е </a:t>
            </a:r>
            <a:r>
              <a:rPr lang="ru-RU" sz="2100" dirty="0">
                <a:solidFill>
                  <a:srgbClr val="FFFFFF"/>
                </a:solidFill>
                <a:latin typeface="Inter"/>
                <a:ea typeface="Inter"/>
                <a:cs typeface="Inter"/>
                <a:sym typeface="Inter"/>
              </a:rPr>
              <a:t>включен в анкетата с цел проучи основните критерии или аспекти, които потребителите обикновено вземат предвид при посещение на уебсайт. Предоставените отговори представляват различни фактори, които могат да влияят на впечатлението на потребителите и на тяхното поведение на сайта. </a:t>
            </a:r>
            <a:endParaRPr dirty="0"/>
          </a:p>
        </p:txBody>
      </p:sp>
      <p:sp>
        <p:nvSpPr>
          <p:cNvPr id="284" name="Google Shape;284;p16"/>
          <p:cNvSpPr txBox="1"/>
          <p:nvPr/>
        </p:nvSpPr>
        <p:spPr>
          <a:xfrm>
            <a:off x="711487" y="6879771"/>
            <a:ext cx="5007142" cy="2035942"/>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Разположението на основните елементи като навигационните менюта, бутоните за действие и важната информация може да има значително влияние върху потребителското преживяване и ефективността на сайта</a:t>
            </a:r>
            <a:endParaRPr dirty="0"/>
          </a:p>
        </p:txBody>
      </p:sp>
      <p:pic>
        <p:nvPicPr>
          <p:cNvPr id="2" name="Picture 1"/>
          <p:cNvPicPr>
            <a:picLocks noChangeAspect="1"/>
          </p:cNvPicPr>
          <p:nvPr/>
        </p:nvPicPr>
        <p:blipFill>
          <a:blip r:embed="rId3"/>
          <a:stretch>
            <a:fillRect/>
          </a:stretch>
        </p:blipFill>
        <p:spPr>
          <a:xfrm>
            <a:off x="7736114" y="609600"/>
            <a:ext cx="9264807" cy="4029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stretch>
            <a:fillRect/>
          </a:stretch>
        </p:blipFill>
        <p:spPr>
          <a:xfrm>
            <a:off x="7852230" y="5754256"/>
            <a:ext cx="8868228" cy="3647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2818544"/>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grpSp>
        <p:nvGrpSpPr>
          <p:cNvPr id="253" name="Google Shape;253;p16"/>
          <p:cNvGrpSpPr/>
          <p:nvPr/>
        </p:nvGrpSpPr>
        <p:grpSpPr>
          <a:xfrm>
            <a:off x="10087430" y="6792686"/>
            <a:ext cx="7347180" cy="2807178"/>
            <a:chOff x="0" y="0"/>
            <a:chExt cx="1440007" cy="1099093"/>
          </a:xfrm>
        </p:grpSpPr>
        <p:sp>
          <p:nvSpPr>
            <p:cNvPr id="254" name="Google Shape;254;p16"/>
            <p:cNvSpPr/>
            <p:nvPr/>
          </p:nvSpPr>
          <p:spPr>
            <a:xfrm>
              <a:off x="0" y="0"/>
              <a:ext cx="1440007" cy="1099093"/>
            </a:xfrm>
            <a:custGeom>
              <a:avLst/>
              <a:gdLst/>
              <a:ahLst/>
              <a:cxnLst/>
              <a:rect l="l" t="t" r="r" b="b"/>
              <a:pathLst>
                <a:path w="1440007" h="1099093" extrusionOk="0">
                  <a:moveTo>
                    <a:pt x="72215" y="0"/>
                  </a:moveTo>
                  <a:lnTo>
                    <a:pt x="1367792" y="0"/>
                  </a:lnTo>
                  <a:cubicBezTo>
                    <a:pt x="1386945" y="0"/>
                    <a:pt x="1405313" y="7608"/>
                    <a:pt x="1418856" y="21151"/>
                  </a:cubicBezTo>
                  <a:cubicBezTo>
                    <a:pt x="1432399" y="34694"/>
                    <a:pt x="1440007" y="53062"/>
                    <a:pt x="1440007" y="72215"/>
                  </a:cubicBezTo>
                  <a:lnTo>
                    <a:pt x="1440007" y="1026878"/>
                  </a:lnTo>
                  <a:cubicBezTo>
                    <a:pt x="1440007" y="1046031"/>
                    <a:pt x="1432399" y="1064399"/>
                    <a:pt x="1418856" y="1077942"/>
                  </a:cubicBezTo>
                  <a:cubicBezTo>
                    <a:pt x="1405313" y="1091485"/>
                    <a:pt x="1386945" y="1099093"/>
                    <a:pt x="1367792" y="1099093"/>
                  </a:cubicBezTo>
                  <a:lnTo>
                    <a:pt x="72215" y="1099093"/>
                  </a:lnTo>
                  <a:cubicBezTo>
                    <a:pt x="53062" y="1099093"/>
                    <a:pt x="34694" y="1091485"/>
                    <a:pt x="21151" y="1077942"/>
                  </a:cubicBezTo>
                  <a:cubicBezTo>
                    <a:pt x="7608" y="1064399"/>
                    <a:pt x="0" y="1046031"/>
                    <a:pt x="0" y="1026878"/>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txBox="1"/>
            <p:nvPr/>
          </p:nvSpPr>
          <p:spPr>
            <a:xfrm>
              <a:off x="0" y="9525"/>
              <a:ext cx="1440007" cy="108956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9" name="Google Shape;259;p16"/>
          <p:cNvGrpSpPr/>
          <p:nvPr/>
        </p:nvGrpSpPr>
        <p:grpSpPr>
          <a:xfrm>
            <a:off x="510008" y="5648325"/>
            <a:ext cx="5467527" cy="4130915"/>
            <a:chOff x="0" y="0"/>
            <a:chExt cx="1440007" cy="1087978"/>
          </a:xfrm>
        </p:grpSpPr>
        <p:sp>
          <p:nvSpPr>
            <p:cNvPr id="260" name="Google Shape;260;p16"/>
            <p:cNvSpPr/>
            <p:nvPr/>
          </p:nvSpPr>
          <p:spPr>
            <a:xfrm>
              <a:off x="0" y="0"/>
              <a:ext cx="1440007" cy="1087978"/>
            </a:xfrm>
            <a:custGeom>
              <a:avLst/>
              <a:gdLst/>
              <a:ahLst/>
              <a:cxnLst/>
              <a:rect l="l" t="t" r="r" b="b"/>
              <a:pathLst>
                <a:path w="1440007" h="1087978" extrusionOk="0">
                  <a:moveTo>
                    <a:pt x="72215" y="0"/>
                  </a:moveTo>
                  <a:lnTo>
                    <a:pt x="1367792" y="0"/>
                  </a:lnTo>
                  <a:cubicBezTo>
                    <a:pt x="1386945" y="0"/>
                    <a:pt x="1405313" y="7608"/>
                    <a:pt x="1418856" y="21151"/>
                  </a:cubicBezTo>
                  <a:cubicBezTo>
                    <a:pt x="1432399" y="34694"/>
                    <a:pt x="1440007" y="53062"/>
                    <a:pt x="1440007" y="72215"/>
                  </a:cubicBezTo>
                  <a:lnTo>
                    <a:pt x="1440007" y="1015763"/>
                  </a:lnTo>
                  <a:cubicBezTo>
                    <a:pt x="1440007" y="1034915"/>
                    <a:pt x="1432399" y="1053283"/>
                    <a:pt x="1418856" y="1066826"/>
                  </a:cubicBezTo>
                  <a:cubicBezTo>
                    <a:pt x="1405313" y="1080369"/>
                    <a:pt x="1386945" y="1087978"/>
                    <a:pt x="1367792" y="1087978"/>
                  </a:cubicBezTo>
                  <a:lnTo>
                    <a:pt x="72215" y="1087978"/>
                  </a:lnTo>
                  <a:cubicBezTo>
                    <a:pt x="53062" y="1087978"/>
                    <a:pt x="34694" y="1080369"/>
                    <a:pt x="21151" y="1066826"/>
                  </a:cubicBezTo>
                  <a:cubicBezTo>
                    <a:pt x="7608" y="1053283"/>
                    <a:pt x="0" y="1034915"/>
                    <a:pt x="0" y="1015763"/>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txBox="1"/>
            <p:nvPr/>
          </p:nvSpPr>
          <p:spPr>
            <a:xfrm>
              <a:off x="0" y="9525"/>
              <a:ext cx="1440007" cy="10784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8" name="Google Shape;268;p16"/>
          <p:cNvCxnSpPr/>
          <p:nvPr/>
        </p:nvCxnSpPr>
        <p:spPr>
          <a:xfrm rot="10800000" flipH="1">
            <a:off x="0" y="5143500"/>
            <a:ext cx="18288000" cy="38100"/>
          </a:xfrm>
          <a:prstGeom prst="straightConnector1">
            <a:avLst/>
          </a:prstGeom>
          <a:noFill/>
          <a:ln w="19050" cap="flat" cmpd="sng">
            <a:solidFill>
              <a:srgbClr val="FFFFFF"/>
            </a:solidFill>
            <a:prstDash val="solid"/>
            <a:round/>
            <a:headEnd type="none" w="sm" len="sm"/>
            <a:tailEnd type="none" w="sm" len="sm"/>
          </a:ln>
        </p:spPr>
      </p:cxnSp>
      <p:grpSp>
        <p:nvGrpSpPr>
          <p:cNvPr id="270" name="Google Shape;270;p16"/>
          <p:cNvGrpSpPr/>
          <p:nvPr/>
        </p:nvGrpSpPr>
        <p:grpSpPr>
          <a:xfrm>
            <a:off x="3102149" y="5001878"/>
            <a:ext cx="283244" cy="283244"/>
            <a:chOff x="0" y="0"/>
            <a:chExt cx="812800" cy="812800"/>
          </a:xfrm>
        </p:grpSpPr>
        <p:sp>
          <p:nvSpPr>
            <p:cNvPr id="271" name="Google Shape;27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6"/>
          <p:cNvGrpSpPr/>
          <p:nvPr/>
        </p:nvGrpSpPr>
        <p:grpSpPr>
          <a:xfrm>
            <a:off x="14900481" y="5022980"/>
            <a:ext cx="283244" cy="283244"/>
            <a:chOff x="0" y="0"/>
            <a:chExt cx="812800" cy="812800"/>
          </a:xfrm>
        </p:grpSpPr>
        <p:sp>
          <p:nvSpPr>
            <p:cNvPr id="277" name="Google Shape;27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4" name="Google Shape;284;p16"/>
          <p:cNvSpPr txBox="1"/>
          <p:nvPr/>
        </p:nvSpPr>
        <p:spPr>
          <a:xfrm>
            <a:off x="913578" y="6404962"/>
            <a:ext cx="4430250" cy="2617640"/>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Позиционирането на рекламите може да влияе на потребителското преживяване и ефективността на рекламните кампании. Вотът на участника може да даде представа за това къде счита, че рекламите са по-малко разстройващи или по-подходящи за тях. </a:t>
            </a:r>
            <a:r>
              <a:rPr lang="en-US" sz="2100" b="0" i="0" u="none" strike="noStrike" cap="none" dirty="0" smtClean="0">
                <a:solidFill>
                  <a:srgbClr val="FFFFFF"/>
                </a:solidFill>
                <a:latin typeface="Inter"/>
                <a:ea typeface="Inter"/>
                <a:cs typeface="Inter"/>
                <a:sym typeface="Inter"/>
              </a:rPr>
              <a:t>.</a:t>
            </a:r>
            <a:endParaRPr dirty="0"/>
          </a:p>
        </p:txBody>
      </p:sp>
      <p:sp>
        <p:nvSpPr>
          <p:cNvPr id="287" name="Google Shape;287;p16"/>
          <p:cNvSpPr txBox="1"/>
          <p:nvPr/>
        </p:nvSpPr>
        <p:spPr>
          <a:xfrm>
            <a:off x="10726057" y="7469153"/>
            <a:ext cx="6589485" cy="1454244"/>
          </a:xfrm>
          <a:prstGeom prst="rect">
            <a:avLst/>
          </a:prstGeom>
          <a:noFill/>
          <a:ln>
            <a:noFill/>
          </a:ln>
        </p:spPr>
        <p:txBody>
          <a:bodyPr spcFirstLastPara="1" wrap="square" lIns="0" tIns="0" rIns="0" bIns="0" anchor="t" anchorCtr="0">
            <a:spAutoFit/>
          </a:bodyPr>
          <a:lstStyle/>
          <a:p>
            <a:pPr lvl="0">
              <a:lnSpc>
                <a:spcPct val="90000"/>
              </a:lnSpc>
            </a:pPr>
            <a:r>
              <a:rPr lang="ru-RU" sz="2100" dirty="0" smtClean="0">
                <a:solidFill>
                  <a:srgbClr val="FFFFFF"/>
                </a:solidFill>
                <a:latin typeface="Inter"/>
                <a:ea typeface="Inter"/>
                <a:cs typeface="Inter"/>
                <a:sym typeface="Inter"/>
              </a:rPr>
              <a:t>Цветовата </a:t>
            </a:r>
            <a:r>
              <a:rPr lang="ru-RU" sz="2100" dirty="0">
                <a:solidFill>
                  <a:srgbClr val="FFFFFF"/>
                </a:solidFill>
                <a:latin typeface="Inter"/>
                <a:ea typeface="Inter"/>
                <a:cs typeface="Inter"/>
                <a:sym typeface="Inter"/>
              </a:rPr>
              <a:t>палитра е важен аспект от уеб дизайна, който може да влияе на визуалното възприятие на уебсайта, на емоциите, които предизвиква при потребителите, и на удобството за </a:t>
            </a:r>
            <a:r>
              <a:rPr lang="ru-RU" sz="2100" dirty="0" smtClean="0">
                <a:solidFill>
                  <a:srgbClr val="FFFFFF"/>
                </a:solidFill>
                <a:latin typeface="Inter"/>
                <a:ea typeface="Inter"/>
                <a:cs typeface="Inter"/>
                <a:sym typeface="Inter"/>
              </a:rPr>
              <a:t>навигация.</a:t>
            </a:r>
            <a:endParaRPr dirty="0"/>
          </a:p>
        </p:txBody>
      </p:sp>
      <p:pic>
        <p:nvPicPr>
          <p:cNvPr id="2" name="Picture 1"/>
          <p:cNvPicPr>
            <a:picLocks noChangeAspect="1"/>
          </p:cNvPicPr>
          <p:nvPr/>
        </p:nvPicPr>
        <p:blipFill>
          <a:blip r:embed="rId3"/>
          <a:stretch>
            <a:fillRect/>
          </a:stretch>
        </p:blipFill>
        <p:spPr>
          <a:xfrm>
            <a:off x="9478746" y="1166678"/>
            <a:ext cx="8289693" cy="3473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stretch>
            <a:fillRect/>
          </a:stretch>
        </p:blipFill>
        <p:spPr>
          <a:xfrm>
            <a:off x="352901" y="621869"/>
            <a:ext cx="8660470" cy="34401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1522605"/>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grpSp>
        <p:nvGrpSpPr>
          <p:cNvPr id="253" name="Google Shape;253;p16"/>
          <p:cNvGrpSpPr/>
          <p:nvPr/>
        </p:nvGrpSpPr>
        <p:grpSpPr>
          <a:xfrm>
            <a:off x="11756571" y="899886"/>
            <a:ext cx="6270172" cy="2786744"/>
            <a:chOff x="0" y="0"/>
            <a:chExt cx="1440007" cy="1099093"/>
          </a:xfrm>
        </p:grpSpPr>
        <p:sp>
          <p:nvSpPr>
            <p:cNvPr id="254" name="Google Shape;254;p16"/>
            <p:cNvSpPr/>
            <p:nvPr/>
          </p:nvSpPr>
          <p:spPr>
            <a:xfrm>
              <a:off x="0" y="0"/>
              <a:ext cx="1440007" cy="1099093"/>
            </a:xfrm>
            <a:custGeom>
              <a:avLst/>
              <a:gdLst/>
              <a:ahLst/>
              <a:cxnLst/>
              <a:rect l="l" t="t" r="r" b="b"/>
              <a:pathLst>
                <a:path w="1440007" h="1099093" extrusionOk="0">
                  <a:moveTo>
                    <a:pt x="72215" y="0"/>
                  </a:moveTo>
                  <a:lnTo>
                    <a:pt x="1367792" y="0"/>
                  </a:lnTo>
                  <a:cubicBezTo>
                    <a:pt x="1386945" y="0"/>
                    <a:pt x="1405313" y="7608"/>
                    <a:pt x="1418856" y="21151"/>
                  </a:cubicBezTo>
                  <a:cubicBezTo>
                    <a:pt x="1432399" y="34694"/>
                    <a:pt x="1440007" y="53062"/>
                    <a:pt x="1440007" y="72215"/>
                  </a:cubicBezTo>
                  <a:lnTo>
                    <a:pt x="1440007" y="1026878"/>
                  </a:lnTo>
                  <a:cubicBezTo>
                    <a:pt x="1440007" y="1046031"/>
                    <a:pt x="1432399" y="1064399"/>
                    <a:pt x="1418856" y="1077942"/>
                  </a:cubicBezTo>
                  <a:cubicBezTo>
                    <a:pt x="1405313" y="1091485"/>
                    <a:pt x="1386945" y="1099093"/>
                    <a:pt x="1367792" y="1099093"/>
                  </a:cubicBezTo>
                  <a:lnTo>
                    <a:pt x="72215" y="1099093"/>
                  </a:lnTo>
                  <a:cubicBezTo>
                    <a:pt x="53062" y="1099093"/>
                    <a:pt x="34694" y="1091485"/>
                    <a:pt x="21151" y="1077942"/>
                  </a:cubicBezTo>
                  <a:cubicBezTo>
                    <a:pt x="7608" y="1064399"/>
                    <a:pt x="0" y="1046031"/>
                    <a:pt x="0" y="1026878"/>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txBox="1"/>
            <p:nvPr/>
          </p:nvSpPr>
          <p:spPr>
            <a:xfrm>
              <a:off x="0" y="9525"/>
              <a:ext cx="1440007" cy="108956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9" name="Google Shape;259;p16"/>
          <p:cNvGrpSpPr/>
          <p:nvPr/>
        </p:nvGrpSpPr>
        <p:grpSpPr>
          <a:xfrm>
            <a:off x="897535" y="6282893"/>
            <a:ext cx="5467527" cy="2164421"/>
            <a:chOff x="0" y="0"/>
            <a:chExt cx="1440007" cy="1087978"/>
          </a:xfrm>
        </p:grpSpPr>
        <p:sp>
          <p:nvSpPr>
            <p:cNvPr id="260" name="Google Shape;260;p16"/>
            <p:cNvSpPr/>
            <p:nvPr/>
          </p:nvSpPr>
          <p:spPr>
            <a:xfrm>
              <a:off x="0" y="0"/>
              <a:ext cx="1440007" cy="1087978"/>
            </a:xfrm>
            <a:custGeom>
              <a:avLst/>
              <a:gdLst/>
              <a:ahLst/>
              <a:cxnLst/>
              <a:rect l="l" t="t" r="r" b="b"/>
              <a:pathLst>
                <a:path w="1440007" h="1087978" extrusionOk="0">
                  <a:moveTo>
                    <a:pt x="72215" y="0"/>
                  </a:moveTo>
                  <a:lnTo>
                    <a:pt x="1367792" y="0"/>
                  </a:lnTo>
                  <a:cubicBezTo>
                    <a:pt x="1386945" y="0"/>
                    <a:pt x="1405313" y="7608"/>
                    <a:pt x="1418856" y="21151"/>
                  </a:cubicBezTo>
                  <a:cubicBezTo>
                    <a:pt x="1432399" y="34694"/>
                    <a:pt x="1440007" y="53062"/>
                    <a:pt x="1440007" y="72215"/>
                  </a:cubicBezTo>
                  <a:lnTo>
                    <a:pt x="1440007" y="1015763"/>
                  </a:lnTo>
                  <a:cubicBezTo>
                    <a:pt x="1440007" y="1034915"/>
                    <a:pt x="1432399" y="1053283"/>
                    <a:pt x="1418856" y="1066826"/>
                  </a:cubicBezTo>
                  <a:cubicBezTo>
                    <a:pt x="1405313" y="1080369"/>
                    <a:pt x="1386945" y="1087978"/>
                    <a:pt x="1367792" y="1087978"/>
                  </a:cubicBezTo>
                  <a:lnTo>
                    <a:pt x="72215" y="1087978"/>
                  </a:lnTo>
                  <a:cubicBezTo>
                    <a:pt x="53062" y="1087978"/>
                    <a:pt x="34694" y="1080369"/>
                    <a:pt x="21151" y="1066826"/>
                  </a:cubicBezTo>
                  <a:cubicBezTo>
                    <a:pt x="7608" y="1053283"/>
                    <a:pt x="0" y="1034915"/>
                    <a:pt x="0" y="1015763"/>
                  </a:cubicBezTo>
                  <a:lnTo>
                    <a:pt x="0" y="72215"/>
                  </a:lnTo>
                  <a:cubicBezTo>
                    <a:pt x="0" y="53062"/>
                    <a:pt x="7608" y="34694"/>
                    <a:pt x="21151" y="21151"/>
                  </a:cubicBezTo>
                  <a:cubicBezTo>
                    <a:pt x="34694" y="7608"/>
                    <a:pt x="53062" y="0"/>
                    <a:pt x="72215"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txBox="1"/>
            <p:nvPr/>
          </p:nvSpPr>
          <p:spPr>
            <a:xfrm>
              <a:off x="0" y="9525"/>
              <a:ext cx="1440007" cy="10784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8" name="Google Shape;268;p16"/>
          <p:cNvCxnSpPr/>
          <p:nvPr/>
        </p:nvCxnSpPr>
        <p:spPr>
          <a:xfrm rot="10800000" flipH="1">
            <a:off x="0" y="5143500"/>
            <a:ext cx="18288000" cy="38100"/>
          </a:xfrm>
          <a:prstGeom prst="straightConnector1">
            <a:avLst/>
          </a:prstGeom>
          <a:noFill/>
          <a:ln w="19050" cap="flat" cmpd="sng">
            <a:solidFill>
              <a:srgbClr val="FFFFFF"/>
            </a:solidFill>
            <a:prstDash val="solid"/>
            <a:round/>
            <a:headEnd type="none" w="sm" len="sm"/>
            <a:tailEnd type="none" w="sm" len="sm"/>
          </a:ln>
        </p:spPr>
      </p:cxnSp>
      <p:grpSp>
        <p:nvGrpSpPr>
          <p:cNvPr id="270" name="Google Shape;270;p16"/>
          <p:cNvGrpSpPr/>
          <p:nvPr/>
        </p:nvGrpSpPr>
        <p:grpSpPr>
          <a:xfrm>
            <a:off x="3102149" y="5001878"/>
            <a:ext cx="283244" cy="283244"/>
            <a:chOff x="0" y="0"/>
            <a:chExt cx="812800" cy="812800"/>
          </a:xfrm>
        </p:grpSpPr>
        <p:sp>
          <p:nvSpPr>
            <p:cNvPr id="271" name="Google Shape;27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6"/>
          <p:cNvGrpSpPr/>
          <p:nvPr/>
        </p:nvGrpSpPr>
        <p:grpSpPr>
          <a:xfrm>
            <a:off x="14900481" y="5022980"/>
            <a:ext cx="283244" cy="283244"/>
            <a:chOff x="0" y="0"/>
            <a:chExt cx="812800" cy="812800"/>
          </a:xfrm>
        </p:grpSpPr>
        <p:sp>
          <p:nvSpPr>
            <p:cNvPr id="277" name="Google Shape;27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1" name="Google Shape;281;p16"/>
          <p:cNvSpPr txBox="1"/>
          <p:nvPr/>
        </p:nvSpPr>
        <p:spPr>
          <a:xfrm>
            <a:off x="12340050" y="1349828"/>
            <a:ext cx="5294182" cy="2035942"/>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Структурата на уебсайта включва неговата основна организация, разделението на секциите и подсекциите, навигационните елементи и начина, по който потребителите могат да достъпват информацията.</a:t>
            </a:r>
            <a:endParaRPr dirty="0"/>
          </a:p>
        </p:txBody>
      </p:sp>
      <p:sp>
        <p:nvSpPr>
          <p:cNvPr id="284" name="Google Shape;284;p16"/>
          <p:cNvSpPr txBox="1"/>
          <p:nvPr/>
        </p:nvSpPr>
        <p:spPr>
          <a:xfrm>
            <a:off x="1436914" y="6669549"/>
            <a:ext cx="4787718" cy="1454244"/>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Позицията на навигационното меню може да влияе на потребителското преживяване и удобството при навигацията на уебсайта. </a:t>
            </a:r>
            <a:endParaRPr dirty="0"/>
          </a:p>
        </p:txBody>
      </p:sp>
      <p:pic>
        <p:nvPicPr>
          <p:cNvPr id="2" name="Picture 1"/>
          <p:cNvPicPr>
            <a:picLocks noChangeAspect="1"/>
          </p:cNvPicPr>
          <p:nvPr/>
        </p:nvPicPr>
        <p:blipFill>
          <a:blip r:embed="rId3"/>
          <a:stretch>
            <a:fillRect/>
          </a:stretch>
        </p:blipFill>
        <p:spPr>
          <a:xfrm>
            <a:off x="8091883" y="5655111"/>
            <a:ext cx="9219322" cy="37902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stretch>
            <a:fillRect/>
          </a:stretch>
        </p:blipFill>
        <p:spPr>
          <a:xfrm>
            <a:off x="1262743" y="463512"/>
            <a:ext cx="9056914" cy="3912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0820575"/>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3"/>
        <p:cNvGrpSpPr/>
        <p:nvPr/>
      </p:nvGrpSpPr>
      <p:grpSpPr>
        <a:xfrm>
          <a:off x="0" y="0"/>
          <a:ext cx="0" cy="0"/>
          <a:chOff x="0" y="0"/>
          <a:chExt cx="0" cy="0"/>
        </a:xfrm>
      </p:grpSpPr>
      <p:grpSp>
        <p:nvGrpSpPr>
          <p:cNvPr id="344" name="Google Shape;344;p20"/>
          <p:cNvGrpSpPr/>
          <p:nvPr/>
        </p:nvGrpSpPr>
        <p:grpSpPr>
          <a:xfrm>
            <a:off x="512133" y="507760"/>
            <a:ext cx="17263734" cy="9271481"/>
            <a:chOff x="0" y="0"/>
            <a:chExt cx="4546827" cy="2441871"/>
          </a:xfrm>
        </p:grpSpPr>
        <p:sp>
          <p:nvSpPr>
            <p:cNvPr id="345" name="Google Shape;345;p20"/>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47" name="Google Shape;347;p20"/>
          <p:cNvPicPr preferRelativeResize="0"/>
          <p:nvPr/>
        </p:nvPicPr>
        <p:blipFill>
          <a:blip r:embed="rId3">
            <a:alphaModFix/>
          </a:blip>
          <a:stretch>
            <a:fillRect/>
          </a:stretch>
        </p:blipFill>
        <p:spPr>
          <a:xfrm>
            <a:off x="3259675" y="527349"/>
            <a:ext cx="11768650" cy="9232303"/>
          </a:xfrm>
          <a:prstGeom prst="rect">
            <a:avLst/>
          </a:prstGeom>
          <a:noFill/>
          <a:ln>
            <a:noFill/>
          </a:ln>
        </p:spPr>
      </p:pic>
      <p:sp>
        <p:nvSpPr>
          <p:cNvPr id="348" name="Google Shape;348;p20"/>
          <p:cNvSpPr txBox="1"/>
          <p:nvPr/>
        </p:nvSpPr>
        <p:spPr>
          <a:xfrm>
            <a:off x="1796250" y="4458339"/>
            <a:ext cx="14695500" cy="5039713"/>
          </a:xfrm>
          <a:prstGeom prst="rect">
            <a:avLst/>
          </a:prstGeom>
          <a:noFill/>
          <a:ln>
            <a:noFill/>
          </a:ln>
        </p:spPr>
        <p:txBody>
          <a:bodyPr spcFirstLastPara="1" wrap="square" lIns="0" tIns="0" rIns="0" bIns="0" anchor="t" anchorCtr="0">
            <a:spAutoFit/>
          </a:bodyPr>
          <a:lstStyle/>
          <a:p>
            <a:pPr lvl="0" algn="ctr">
              <a:lnSpc>
                <a:spcPct val="90000"/>
              </a:lnSpc>
            </a:pPr>
            <a:r>
              <a:rPr lang="bg-BG" sz="18194" b="1" dirty="0">
                <a:solidFill>
                  <a:srgbClr val="FFFFFF"/>
                </a:solidFill>
                <a:latin typeface="Inter"/>
                <a:ea typeface="Inter"/>
                <a:cs typeface="Inter"/>
                <a:sym typeface="Inter"/>
              </a:rPr>
              <a:t>Фаза на планиране</a:t>
            </a:r>
          </a:p>
        </p:txBody>
      </p:sp>
      <p:sp>
        <p:nvSpPr>
          <p:cNvPr id="349" name="Google Shape;349;p20"/>
          <p:cNvSpPr txBox="1"/>
          <p:nvPr/>
        </p:nvSpPr>
        <p:spPr>
          <a:xfrm>
            <a:off x="1104900" y="874395"/>
            <a:ext cx="1349400" cy="2214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599" b="1" i="0" u="none" strike="noStrike" cap="none">
                <a:solidFill>
                  <a:srgbClr val="FFFFFF"/>
                </a:solidFill>
                <a:latin typeface="Inter"/>
                <a:ea typeface="Inter"/>
                <a:cs typeface="Inter"/>
                <a:sym typeface="Inter"/>
              </a:rPr>
              <a:t>Brand</a:t>
            </a:r>
            <a:endParaRPr/>
          </a:p>
        </p:txBody>
      </p:sp>
    </p:spTree>
    <p:extLst>
      <p:ext uri="{BB962C8B-B14F-4D97-AF65-F5344CB8AC3E}">
        <p14:creationId xmlns:p14="http://schemas.microsoft.com/office/powerpoint/2010/main" val="733213755"/>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7"/>
        <p:cNvGrpSpPr/>
        <p:nvPr/>
      </p:nvGrpSpPr>
      <p:grpSpPr>
        <a:xfrm>
          <a:off x="0" y="0"/>
          <a:ext cx="0" cy="0"/>
          <a:chOff x="0" y="0"/>
          <a:chExt cx="0" cy="0"/>
        </a:xfrm>
      </p:grpSpPr>
      <p:grpSp>
        <p:nvGrpSpPr>
          <p:cNvPr id="158" name="Google Shape;158;p11"/>
          <p:cNvGrpSpPr/>
          <p:nvPr/>
        </p:nvGrpSpPr>
        <p:grpSpPr>
          <a:xfrm>
            <a:off x="162674" y="337689"/>
            <a:ext cx="7246684" cy="3091783"/>
            <a:chOff x="0" y="0"/>
            <a:chExt cx="2273414" cy="1075309"/>
          </a:xfrm>
        </p:grpSpPr>
        <p:sp>
          <p:nvSpPr>
            <p:cNvPr id="159" name="Google Shape;159;p11"/>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txBox="1"/>
            <p:nvPr/>
          </p:nvSpPr>
          <p:spPr>
            <a:xfrm>
              <a:off x="0" y="9525"/>
              <a:ext cx="2273413" cy="106578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1"/>
          <p:cNvGrpSpPr/>
          <p:nvPr/>
        </p:nvGrpSpPr>
        <p:grpSpPr>
          <a:xfrm>
            <a:off x="162674" y="5305125"/>
            <a:ext cx="8497122" cy="2853872"/>
            <a:chOff x="0" y="0"/>
            <a:chExt cx="2273414" cy="1220936"/>
          </a:xfrm>
        </p:grpSpPr>
        <p:sp>
          <p:nvSpPr>
            <p:cNvPr id="162" name="Google Shape;162;p11"/>
            <p:cNvSpPr/>
            <p:nvPr/>
          </p:nvSpPr>
          <p:spPr>
            <a:xfrm>
              <a:off x="0" y="0"/>
              <a:ext cx="2273414" cy="1220936"/>
            </a:xfrm>
            <a:custGeom>
              <a:avLst/>
              <a:gdLst/>
              <a:ahLst/>
              <a:cxnLst/>
              <a:rect l="l" t="t" r="r" b="b"/>
              <a:pathLst>
                <a:path w="2273414" h="1220936" extrusionOk="0">
                  <a:moveTo>
                    <a:pt x="45742" y="0"/>
                  </a:moveTo>
                  <a:lnTo>
                    <a:pt x="2227672" y="0"/>
                  </a:lnTo>
                  <a:cubicBezTo>
                    <a:pt x="2239803" y="0"/>
                    <a:pt x="2251438" y="4819"/>
                    <a:pt x="2260016" y="13397"/>
                  </a:cubicBezTo>
                  <a:cubicBezTo>
                    <a:pt x="2268594" y="21976"/>
                    <a:pt x="2273414" y="33610"/>
                    <a:pt x="2273414" y="45742"/>
                  </a:cubicBezTo>
                  <a:lnTo>
                    <a:pt x="2273414" y="1175194"/>
                  </a:lnTo>
                  <a:cubicBezTo>
                    <a:pt x="2273414" y="1187325"/>
                    <a:pt x="2268594" y="1198960"/>
                    <a:pt x="2260016" y="1207538"/>
                  </a:cubicBezTo>
                  <a:cubicBezTo>
                    <a:pt x="2251438" y="1216117"/>
                    <a:pt x="2239803" y="1220936"/>
                    <a:pt x="2227672" y="1220936"/>
                  </a:cubicBezTo>
                  <a:lnTo>
                    <a:pt x="45742" y="1220936"/>
                  </a:lnTo>
                  <a:cubicBezTo>
                    <a:pt x="33610" y="1220936"/>
                    <a:pt x="21976" y="1216117"/>
                    <a:pt x="13397" y="1207538"/>
                  </a:cubicBezTo>
                  <a:cubicBezTo>
                    <a:pt x="4819" y="1198960"/>
                    <a:pt x="0" y="1187325"/>
                    <a:pt x="0" y="1175194"/>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txBox="1"/>
            <p:nvPr/>
          </p:nvSpPr>
          <p:spPr>
            <a:xfrm>
              <a:off x="0" y="9525"/>
              <a:ext cx="2273413" cy="121141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1"/>
          <p:cNvGrpSpPr/>
          <p:nvPr/>
        </p:nvGrpSpPr>
        <p:grpSpPr>
          <a:xfrm>
            <a:off x="9748408" y="691648"/>
            <a:ext cx="8155638" cy="9271481"/>
            <a:chOff x="0" y="0"/>
            <a:chExt cx="2147987" cy="2441871"/>
          </a:xfrm>
        </p:grpSpPr>
        <p:sp>
          <p:nvSpPr>
            <p:cNvPr id="165" name="Google Shape;165;p11"/>
            <p:cNvSpPr/>
            <p:nvPr/>
          </p:nvSpPr>
          <p:spPr>
            <a:xfrm>
              <a:off x="0" y="0"/>
              <a:ext cx="2147987" cy="2441871"/>
            </a:xfrm>
            <a:custGeom>
              <a:avLst/>
              <a:gdLst/>
              <a:ahLst/>
              <a:cxnLst/>
              <a:rect l="l" t="t" r="r" b="b"/>
              <a:pathLst>
                <a:path w="2147987" h="2441871" extrusionOk="0">
                  <a:moveTo>
                    <a:pt x="48413" y="0"/>
                  </a:moveTo>
                  <a:lnTo>
                    <a:pt x="2099574" y="0"/>
                  </a:lnTo>
                  <a:cubicBezTo>
                    <a:pt x="2112414" y="0"/>
                    <a:pt x="2124728" y="5101"/>
                    <a:pt x="2133807" y="14180"/>
                  </a:cubicBezTo>
                  <a:cubicBezTo>
                    <a:pt x="2142886" y="23259"/>
                    <a:pt x="2147987" y="35573"/>
                    <a:pt x="2147987" y="48413"/>
                  </a:cubicBezTo>
                  <a:lnTo>
                    <a:pt x="2147987" y="2393459"/>
                  </a:lnTo>
                  <a:cubicBezTo>
                    <a:pt x="2147987" y="2406298"/>
                    <a:pt x="2142886" y="2418612"/>
                    <a:pt x="2133807" y="2427692"/>
                  </a:cubicBezTo>
                  <a:cubicBezTo>
                    <a:pt x="2124728" y="2436771"/>
                    <a:pt x="2112414" y="2441871"/>
                    <a:pt x="2099574" y="2441871"/>
                  </a:cubicBezTo>
                  <a:lnTo>
                    <a:pt x="48413" y="2441871"/>
                  </a:lnTo>
                  <a:cubicBezTo>
                    <a:pt x="21675" y="2441871"/>
                    <a:pt x="0" y="2420196"/>
                    <a:pt x="0" y="2393459"/>
                  </a:cubicBezTo>
                  <a:lnTo>
                    <a:pt x="0" y="48413"/>
                  </a:lnTo>
                  <a:cubicBezTo>
                    <a:pt x="0" y="35573"/>
                    <a:pt x="5101" y="23259"/>
                    <a:pt x="14180" y="14180"/>
                  </a:cubicBezTo>
                  <a:cubicBezTo>
                    <a:pt x="23259" y="5101"/>
                    <a:pt x="35573" y="0"/>
                    <a:pt x="48413" y="0"/>
                  </a:cubicBezTo>
                  <a:close/>
                </a:path>
              </a:pathLst>
            </a:custGeom>
            <a:gradFill>
              <a:gsLst>
                <a:gs pos="0">
                  <a:srgbClr val="101010"/>
                </a:gs>
                <a:gs pos="5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0" y="9525"/>
              <a:ext cx="214798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7" name="Google Shape;167;p11"/>
          <p:cNvPicPr preferRelativeResize="0"/>
          <p:nvPr/>
        </p:nvPicPr>
        <p:blipFill>
          <a:blip r:embed="rId3">
            <a:alphaModFix/>
          </a:blip>
          <a:stretch>
            <a:fillRect/>
          </a:stretch>
        </p:blipFill>
        <p:spPr>
          <a:xfrm>
            <a:off x="889045" y="1072235"/>
            <a:ext cx="7541649" cy="9214765"/>
          </a:xfrm>
          <a:prstGeom prst="rect">
            <a:avLst/>
          </a:prstGeom>
          <a:noFill/>
          <a:ln>
            <a:noFill/>
          </a:ln>
        </p:spPr>
      </p:pic>
      <p:sp>
        <p:nvSpPr>
          <p:cNvPr id="168" name="Google Shape;168;p11"/>
          <p:cNvSpPr txBox="1"/>
          <p:nvPr/>
        </p:nvSpPr>
        <p:spPr>
          <a:xfrm>
            <a:off x="774890" y="1096641"/>
            <a:ext cx="7824000" cy="1181862"/>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9600" b="1" i="0" u="none" strike="noStrike" cap="none" dirty="0" smtClean="0">
                <a:solidFill>
                  <a:srgbClr val="FFFFFF"/>
                </a:solidFill>
                <a:latin typeface="Inter"/>
                <a:ea typeface="Inter"/>
                <a:cs typeface="Inter"/>
                <a:sym typeface="Inter"/>
              </a:rPr>
              <a:t>Personas</a:t>
            </a:r>
            <a:endParaRPr dirty="0"/>
          </a:p>
        </p:txBody>
      </p:sp>
      <p:sp>
        <p:nvSpPr>
          <p:cNvPr id="169" name="Google Shape;169;p11"/>
          <p:cNvSpPr txBox="1"/>
          <p:nvPr/>
        </p:nvSpPr>
        <p:spPr>
          <a:xfrm>
            <a:off x="477676" y="5714090"/>
            <a:ext cx="7598700" cy="2035942"/>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Персоната, известна още като "потребителска персона", е фиктивен представител на вашата целева аудитория, който представлява типичния потребител на вашия уебсайт или продукт. Тя е създадена чрез анализ на данните за потребителите и представлява характеристиките, нуждите и предпочитанията на потенциалните ви клиенти.</a:t>
            </a:r>
            <a:r>
              <a:rPr lang="en-US" sz="2100" b="0" i="0" u="none" strike="noStrike" cap="none" dirty="0" smtClean="0">
                <a:solidFill>
                  <a:srgbClr val="FFFFFF"/>
                </a:solidFill>
                <a:latin typeface="Inter"/>
                <a:ea typeface="Inter"/>
                <a:cs typeface="Inter"/>
                <a:sym typeface="Inter"/>
              </a:rPr>
              <a:t>.</a:t>
            </a:r>
            <a:endParaRPr dirty="0"/>
          </a:p>
        </p:txBody>
      </p:sp>
      <p:pic>
        <p:nvPicPr>
          <p:cNvPr id="3" name="Picture 2"/>
          <p:cNvPicPr>
            <a:picLocks noChangeAspect="1"/>
          </p:cNvPicPr>
          <p:nvPr/>
        </p:nvPicPr>
        <p:blipFill>
          <a:blip r:embed="rId4"/>
          <a:stretch>
            <a:fillRect/>
          </a:stretch>
        </p:blipFill>
        <p:spPr>
          <a:xfrm>
            <a:off x="9325261" y="481570"/>
            <a:ext cx="8702872" cy="9426100"/>
          </a:xfrm>
          <a:prstGeom prst="rect">
            <a:avLst/>
          </a:prstGeom>
        </p:spPr>
      </p:pic>
      <p:pic>
        <p:nvPicPr>
          <p:cNvPr id="2" name="Picture 1"/>
          <p:cNvPicPr>
            <a:picLocks noChangeAspect="1"/>
          </p:cNvPicPr>
          <p:nvPr/>
        </p:nvPicPr>
        <p:blipFill>
          <a:blip r:embed="rId5"/>
          <a:stretch>
            <a:fillRect/>
          </a:stretch>
        </p:blipFill>
        <p:spPr>
          <a:xfrm>
            <a:off x="9325257" y="485530"/>
            <a:ext cx="8702876" cy="9422140"/>
          </a:xfrm>
          <a:prstGeom prst="rect">
            <a:avLst/>
          </a:prstGeom>
        </p:spPr>
      </p:pic>
    </p:spTree>
    <p:extLst>
      <p:ext uri="{BB962C8B-B14F-4D97-AF65-F5344CB8AC3E}">
        <p14:creationId xmlns:p14="http://schemas.microsoft.com/office/powerpoint/2010/main" val="41526042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9"/>
        <p:cNvGrpSpPr/>
        <p:nvPr/>
      </p:nvGrpSpPr>
      <p:grpSpPr>
        <a:xfrm>
          <a:off x="0" y="0"/>
          <a:ext cx="0" cy="0"/>
          <a:chOff x="0" y="0"/>
          <a:chExt cx="0" cy="0"/>
        </a:xfrm>
      </p:grpSpPr>
      <p:grpSp>
        <p:nvGrpSpPr>
          <p:cNvPr id="234" name="Google Shape;234;p15"/>
          <p:cNvGrpSpPr/>
          <p:nvPr/>
        </p:nvGrpSpPr>
        <p:grpSpPr>
          <a:xfrm>
            <a:off x="3288890" y="125889"/>
            <a:ext cx="9976700" cy="1196044"/>
            <a:chOff x="0" y="0"/>
            <a:chExt cx="2273414" cy="683773"/>
          </a:xfrm>
        </p:grpSpPr>
        <p:sp>
          <p:nvSpPr>
            <p:cNvPr id="235" name="Google Shape;235;p15"/>
            <p:cNvSpPr/>
            <p:nvPr/>
          </p:nvSpPr>
          <p:spPr>
            <a:xfrm>
              <a:off x="0" y="0"/>
              <a:ext cx="2273414" cy="683773"/>
            </a:xfrm>
            <a:custGeom>
              <a:avLst/>
              <a:gdLst/>
              <a:ahLst/>
              <a:cxnLst/>
              <a:rect l="l" t="t" r="r" b="b"/>
              <a:pathLst>
                <a:path w="2273414" h="683773" extrusionOk="0">
                  <a:moveTo>
                    <a:pt x="45742" y="0"/>
                  </a:moveTo>
                  <a:lnTo>
                    <a:pt x="2227672" y="0"/>
                  </a:lnTo>
                  <a:cubicBezTo>
                    <a:pt x="2239803" y="0"/>
                    <a:pt x="2251438" y="4819"/>
                    <a:pt x="2260016" y="13397"/>
                  </a:cubicBezTo>
                  <a:cubicBezTo>
                    <a:pt x="2268594" y="21976"/>
                    <a:pt x="2273414" y="33610"/>
                    <a:pt x="2273414" y="45742"/>
                  </a:cubicBezTo>
                  <a:lnTo>
                    <a:pt x="2273414" y="638031"/>
                  </a:lnTo>
                  <a:cubicBezTo>
                    <a:pt x="2273414" y="650163"/>
                    <a:pt x="2268594" y="661798"/>
                    <a:pt x="2260016" y="670376"/>
                  </a:cubicBezTo>
                  <a:cubicBezTo>
                    <a:pt x="2251438" y="678954"/>
                    <a:pt x="2239803" y="683773"/>
                    <a:pt x="2227672" y="683773"/>
                  </a:cubicBezTo>
                  <a:lnTo>
                    <a:pt x="45742" y="683773"/>
                  </a:lnTo>
                  <a:cubicBezTo>
                    <a:pt x="33610" y="683773"/>
                    <a:pt x="21976" y="678954"/>
                    <a:pt x="13397" y="670376"/>
                  </a:cubicBezTo>
                  <a:cubicBezTo>
                    <a:pt x="4819" y="661798"/>
                    <a:pt x="0" y="650163"/>
                    <a:pt x="0" y="638031"/>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txBox="1"/>
            <p:nvPr/>
          </p:nvSpPr>
          <p:spPr>
            <a:xfrm>
              <a:off x="0" y="9525"/>
              <a:ext cx="2273413" cy="67424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5" name="Google Shape;245;p15"/>
          <p:cNvSpPr txBox="1"/>
          <p:nvPr/>
        </p:nvSpPr>
        <p:spPr>
          <a:xfrm>
            <a:off x="4630584" y="353709"/>
            <a:ext cx="7598700" cy="984885"/>
          </a:xfrm>
          <a:prstGeom prst="rect">
            <a:avLst/>
          </a:prstGeom>
          <a:noFill/>
          <a:ln>
            <a:noFill/>
          </a:ln>
        </p:spPr>
        <p:txBody>
          <a:bodyPr spcFirstLastPara="1" wrap="square" lIns="0" tIns="0" rIns="0" bIns="0" anchor="t" anchorCtr="0">
            <a:spAutoFit/>
          </a:bodyPr>
          <a:lstStyle/>
          <a:p>
            <a:pPr lvl="0">
              <a:lnSpc>
                <a:spcPct val="80000"/>
              </a:lnSpc>
            </a:pPr>
            <a:r>
              <a:rPr lang="en-US" sz="8000" b="1" dirty="0" smtClean="0">
                <a:solidFill>
                  <a:srgbClr val="FFFFFF"/>
                </a:solidFill>
                <a:latin typeface="Inter"/>
                <a:ea typeface="Inter"/>
                <a:cs typeface="Inter"/>
                <a:sym typeface="Inter"/>
              </a:rPr>
              <a:t>Journey </a:t>
            </a:r>
            <a:r>
              <a:rPr lang="en-US" sz="8000" b="1" dirty="0">
                <a:solidFill>
                  <a:srgbClr val="FFFFFF"/>
                </a:solidFill>
                <a:latin typeface="Inter"/>
                <a:ea typeface="Inter"/>
                <a:cs typeface="Inter"/>
                <a:sym typeface="Inter"/>
              </a:rPr>
              <a:t>Maps</a:t>
            </a:r>
            <a:endParaRPr sz="1100" dirty="0"/>
          </a:p>
        </p:txBody>
      </p:sp>
      <p:pic>
        <p:nvPicPr>
          <p:cNvPr id="4" name="Picture 3"/>
          <p:cNvPicPr>
            <a:picLocks noChangeAspect="1"/>
          </p:cNvPicPr>
          <p:nvPr/>
        </p:nvPicPr>
        <p:blipFill>
          <a:blip r:embed="rId3"/>
          <a:stretch>
            <a:fillRect/>
          </a:stretch>
        </p:blipFill>
        <p:spPr>
          <a:xfrm>
            <a:off x="1061884" y="1480004"/>
            <a:ext cx="15928258" cy="8644034"/>
          </a:xfrm>
          <a:prstGeom prst="rect">
            <a:avLst/>
          </a:prstGeom>
        </p:spPr>
      </p:pic>
      <p:pic>
        <p:nvPicPr>
          <p:cNvPr id="5" name="Picture 4"/>
          <p:cNvPicPr>
            <a:picLocks noChangeAspect="1"/>
          </p:cNvPicPr>
          <p:nvPr/>
        </p:nvPicPr>
        <p:blipFill>
          <a:blip r:embed="rId4"/>
          <a:stretch>
            <a:fillRect/>
          </a:stretch>
        </p:blipFill>
        <p:spPr>
          <a:xfrm>
            <a:off x="1061884" y="1496666"/>
            <a:ext cx="15928257" cy="8610458"/>
          </a:xfrm>
          <a:prstGeom prst="rect">
            <a:avLst/>
          </a:prstGeom>
        </p:spPr>
      </p:pic>
    </p:spTree>
    <p:extLst>
      <p:ext uri="{BB962C8B-B14F-4D97-AF65-F5344CB8AC3E}">
        <p14:creationId xmlns:p14="http://schemas.microsoft.com/office/powerpoint/2010/main" val="5020270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3"/>
        <p:cNvGrpSpPr/>
        <p:nvPr/>
      </p:nvGrpSpPr>
      <p:grpSpPr>
        <a:xfrm>
          <a:off x="0" y="0"/>
          <a:ext cx="0" cy="0"/>
          <a:chOff x="0" y="0"/>
          <a:chExt cx="0" cy="0"/>
        </a:xfrm>
      </p:grpSpPr>
      <p:grpSp>
        <p:nvGrpSpPr>
          <p:cNvPr id="344" name="Google Shape;344;p20"/>
          <p:cNvGrpSpPr/>
          <p:nvPr/>
        </p:nvGrpSpPr>
        <p:grpSpPr>
          <a:xfrm>
            <a:off x="348342" y="101600"/>
            <a:ext cx="17620344" cy="10000343"/>
            <a:chOff x="48173" y="0"/>
            <a:chExt cx="4498654" cy="2441871"/>
          </a:xfrm>
        </p:grpSpPr>
        <p:sp>
          <p:nvSpPr>
            <p:cNvPr id="345" name="Google Shape;345;p20"/>
            <p:cNvSpPr/>
            <p:nvPr/>
          </p:nvSpPr>
          <p:spPr>
            <a:xfrm>
              <a:off x="48173" y="43069"/>
              <a:ext cx="4498654" cy="2398802"/>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txBox="1"/>
            <p:nvPr/>
          </p:nvSpPr>
          <p:spPr>
            <a:xfrm>
              <a:off x="48173" y="0"/>
              <a:ext cx="4498654" cy="244187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8" name="Google Shape;348;p20"/>
          <p:cNvSpPr txBox="1"/>
          <p:nvPr/>
        </p:nvSpPr>
        <p:spPr>
          <a:xfrm>
            <a:off x="1177471" y="277982"/>
            <a:ext cx="14695500" cy="775597"/>
          </a:xfrm>
          <a:prstGeom prst="rect">
            <a:avLst/>
          </a:prstGeom>
          <a:noFill/>
          <a:ln>
            <a:noFill/>
          </a:ln>
        </p:spPr>
        <p:txBody>
          <a:bodyPr spcFirstLastPara="1" wrap="square" lIns="0" tIns="0" rIns="0" bIns="0" anchor="t" anchorCtr="0">
            <a:spAutoFit/>
          </a:bodyPr>
          <a:lstStyle/>
          <a:p>
            <a:pPr lvl="0" algn="ctr">
              <a:lnSpc>
                <a:spcPct val="90000"/>
              </a:lnSpc>
            </a:pPr>
            <a:r>
              <a:rPr lang="en-US" sz="5600" b="1" dirty="0" smtClean="0">
                <a:solidFill>
                  <a:srgbClr val="FFFFFF"/>
                </a:solidFill>
                <a:latin typeface="Inter"/>
                <a:ea typeface="Inter"/>
                <a:cs typeface="Inter"/>
                <a:sym typeface="Inter"/>
              </a:rPr>
              <a:t>Storyboarding</a:t>
            </a:r>
            <a:endParaRPr sz="5600" dirty="0"/>
          </a:p>
        </p:txBody>
      </p:sp>
      <p:pic>
        <p:nvPicPr>
          <p:cNvPr id="2" name="Picture 1"/>
          <p:cNvPicPr>
            <a:picLocks noChangeAspect="1"/>
          </p:cNvPicPr>
          <p:nvPr/>
        </p:nvPicPr>
        <p:blipFill>
          <a:blip r:embed="rId3"/>
          <a:stretch>
            <a:fillRect/>
          </a:stretch>
        </p:blipFill>
        <p:spPr>
          <a:xfrm>
            <a:off x="1291772" y="1190954"/>
            <a:ext cx="15666194" cy="8648466"/>
          </a:xfrm>
          <a:prstGeom prst="rect">
            <a:avLst/>
          </a:prstGeom>
        </p:spPr>
      </p:pic>
    </p:spTree>
    <p:extLst>
      <p:ext uri="{BB962C8B-B14F-4D97-AF65-F5344CB8AC3E}">
        <p14:creationId xmlns:p14="http://schemas.microsoft.com/office/powerpoint/2010/main" val="1402448817"/>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grpSp>
        <p:nvGrpSpPr>
          <p:cNvPr id="220" name="Google Shape;220;p14"/>
          <p:cNvGrpSpPr/>
          <p:nvPr/>
        </p:nvGrpSpPr>
        <p:grpSpPr>
          <a:xfrm>
            <a:off x="246743" y="174171"/>
            <a:ext cx="17852572" cy="9884229"/>
            <a:chOff x="0" y="0"/>
            <a:chExt cx="4546827" cy="2441871"/>
          </a:xfrm>
        </p:grpSpPr>
        <p:sp>
          <p:nvSpPr>
            <p:cNvPr id="221" name="Google Shape;221;p1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4" name="Google Shape;224;p14"/>
          <p:cNvSpPr txBox="1"/>
          <p:nvPr/>
        </p:nvSpPr>
        <p:spPr>
          <a:xfrm>
            <a:off x="1273757" y="466911"/>
            <a:ext cx="14695500" cy="689420"/>
          </a:xfrm>
          <a:prstGeom prst="rect">
            <a:avLst/>
          </a:prstGeom>
          <a:noFill/>
          <a:ln>
            <a:noFill/>
          </a:ln>
        </p:spPr>
        <p:txBody>
          <a:bodyPr spcFirstLastPara="1" wrap="square" lIns="0" tIns="0" rIns="0" bIns="0" anchor="t" anchorCtr="0">
            <a:spAutoFit/>
          </a:bodyPr>
          <a:lstStyle/>
          <a:p>
            <a:pPr lvl="0" algn="ctr">
              <a:lnSpc>
                <a:spcPct val="80000"/>
              </a:lnSpc>
            </a:pPr>
            <a:r>
              <a:rPr lang="en-US" sz="5600" b="1" dirty="0">
                <a:solidFill>
                  <a:srgbClr val="FFFFFF"/>
                </a:solidFill>
                <a:latin typeface="Inter"/>
                <a:ea typeface="Inter"/>
                <a:cs typeface="Inter"/>
                <a:sym typeface="Inter"/>
              </a:rPr>
              <a:t>User Flows</a:t>
            </a:r>
            <a:endParaRPr sz="5600" dirty="0"/>
          </a:p>
        </p:txBody>
      </p:sp>
      <p:pic>
        <p:nvPicPr>
          <p:cNvPr id="3" name="Picture 2"/>
          <p:cNvPicPr>
            <a:picLocks noChangeAspect="1"/>
          </p:cNvPicPr>
          <p:nvPr/>
        </p:nvPicPr>
        <p:blipFill>
          <a:blip r:embed="rId3"/>
          <a:stretch>
            <a:fillRect/>
          </a:stretch>
        </p:blipFill>
        <p:spPr>
          <a:xfrm>
            <a:off x="522514" y="1410516"/>
            <a:ext cx="17384088" cy="8038284"/>
          </a:xfrm>
          <a:prstGeom prst="rect">
            <a:avLst/>
          </a:prstGeom>
        </p:spPr>
      </p:pic>
    </p:spTree>
    <p:extLst>
      <p:ext uri="{BB962C8B-B14F-4D97-AF65-F5344CB8AC3E}">
        <p14:creationId xmlns:p14="http://schemas.microsoft.com/office/powerpoint/2010/main" val="3506595119"/>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grpSp>
        <p:nvGrpSpPr>
          <p:cNvPr id="220" name="Google Shape;220;p14"/>
          <p:cNvGrpSpPr/>
          <p:nvPr/>
        </p:nvGrpSpPr>
        <p:grpSpPr>
          <a:xfrm>
            <a:off x="512133" y="203200"/>
            <a:ext cx="17263734" cy="9576041"/>
            <a:chOff x="0" y="0"/>
            <a:chExt cx="4546827" cy="2441871"/>
          </a:xfrm>
        </p:grpSpPr>
        <p:sp>
          <p:nvSpPr>
            <p:cNvPr id="221" name="Google Shape;221;p1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4" name="Google Shape;224;p14"/>
          <p:cNvSpPr txBox="1"/>
          <p:nvPr/>
        </p:nvSpPr>
        <p:spPr>
          <a:xfrm>
            <a:off x="1462524" y="342890"/>
            <a:ext cx="14695500" cy="689420"/>
          </a:xfrm>
          <a:prstGeom prst="rect">
            <a:avLst/>
          </a:prstGeom>
          <a:noFill/>
          <a:ln>
            <a:noFill/>
          </a:ln>
        </p:spPr>
        <p:txBody>
          <a:bodyPr spcFirstLastPara="1" wrap="square" lIns="0" tIns="0" rIns="0" bIns="0" anchor="t" anchorCtr="0">
            <a:spAutoFit/>
          </a:bodyPr>
          <a:lstStyle/>
          <a:p>
            <a:pPr lvl="0" algn="ctr">
              <a:lnSpc>
                <a:spcPct val="80000"/>
              </a:lnSpc>
            </a:pPr>
            <a:r>
              <a:rPr lang="en-US" sz="5600" b="1" dirty="0" smtClean="0">
                <a:solidFill>
                  <a:srgbClr val="FFFFFF"/>
                </a:solidFill>
                <a:latin typeface="Inter"/>
                <a:ea typeface="Inter"/>
                <a:cs typeface="Inter"/>
                <a:sym typeface="Inter"/>
              </a:rPr>
              <a:t>Use </a:t>
            </a:r>
            <a:r>
              <a:rPr lang="en-US" sz="5600" b="1" dirty="0">
                <a:solidFill>
                  <a:srgbClr val="FFFFFF"/>
                </a:solidFill>
                <a:latin typeface="Inter"/>
                <a:ea typeface="Inter"/>
                <a:cs typeface="Inter"/>
                <a:sym typeface="Inter"/>
              </a:rPr>
              <a:t>Case </a:t>
            </a:r>
            <a:r>
              <a:rPr lang="bg-BG" sz="5600" b="1" dirty="0">
                <a:solidFill>
                  <a:srgbClr val="FFFFFF"/>
                </a:solidFill>
                <a:latin typeface="Inter"/>
                <a:ea typeface="Inter"/>
                <a:cs typeface="Inter"/>
                <a:sym typeface="Inter"/>
              </a:rPr>
              <a:t>диаграма</a:t>
            </a:r>
            <a:endParaRPr sz="5600" dirty="0"/>
          </a:p>
        </p:txBody>
      </p:sp>
      <p:pic>
        <p:nvPicPr>
          <p:cNvPr id="2" name="Picture 1"/>
          <p:cNvPicPr>
            <a:picLocks noChangeAspect="1"/>
          </p:cNvPicPr>
          <p:nvPr/>
        </p:nvPicPr>
        <p:blipFill>
          <a:blip r:embed="rId3"/>
          <a:stretch>
            <a:fillRect/>
          </a:stretch>
        </p:blipFill>
        <p:spPr>
          <a:xfrm>
            <a:off x="1799770" y="1134647"/>
            <a:ext cx="14465291" cy="8499451"/>
          </a:xfrm>
          <a:prstGeom prst="rect">
            <a:avLst/>
          </a:prstGeom>
        </p:spPr>
      </p:pic>
    </p:spTree>
    <p:extLst>
      <p:ext uri="{BB962C8B-B14F-4D97-AF65-F5344CB8AC3E}">
        <p14:creationId xmlns:p14="http://schemas.microsoft.com/office/powerpoint/2010/main" val="3554137518"/>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grpSp>
        <p:nvGrpSpPr>
          <p:cNvPr id="220" name="Google Shape;220;p14"/>
          <p:cNvGrpSpPr/>
          <p:nvPr/>
        </p:nvGrpSpPr>
        <p:grpSpPr>
          <a:xfrm>
            <a:off x="512133" y="507760"/>
            <a:ext cx="17263734" cy="9271481"/>
            <a:chOff x="0" y="0"/>
            <a:chExt cx="4546827" cy="2441871"/>
          </a:xfrm>
        </p:grpSpPr>
        <p:sp>
          <p:nvSpPr>
            <p:cNvPr id="221" name="Google Shape;221;p1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4" name="Google Shape;224;p14"/>
          <p:cNvSpPr txBox="1"/>
          <p:nvPr/>
        </p:nvSpPr>
        <p:spPr>
          <a:xfrm>
            <a:off x="1244728" y="655597"/>
            <a:ext cx="14695500" cy="689420"/>
          </a:xfrm>
          <a:prstGeom prst="rect">
            <a:avLst/>
          </a:prstGeom>
          <a:noFill/>
          <a:ln>
            <a:noFill/>
          </a:ln>
        </p:spPr>
        <p:txBody>
          <a:bodyPr spcFirstLastPara="1" wrap="square" lIns="0" tIns="0" rIns="0" bIns="0" anchor="t" anchorCtr="0">
            <a:spAutoFit/>
          </a:bodyPr>
          <a:lstStyle/>
          <a:p>
            <a:pPr lvl="0" algn="ctr">
              <a:lnSpc>
                <a:spcPct val="80000"/>
              </a:lnSpc>
            </a:pPr>
            <a:r>
              <a:rPr lang="en-US" sz="5600" b="1" dirty="0" smtClean="0">
                <a:solidFill>
                  <a:srgbClr val="FFFFFF"/>
                </a:solidFill>
                <a:latin typeface="Inter"/>
                <a:ea typeface="Inter"/>
                <a:cs typeface="Inter"/>
                <a:sym typeface="Inter"/>
              </a:rPr>
              <a:t>Mind </a:t>
            </a:r>
            <a:r>
              <a:rPr lang="en-US" sz="5600" b="1" dirty="0">
                <a:solidFill>
                  <a:srgbClr val="FFFFFF"/>
                </a:solidFill>
                <a:latin typeface="Inter"/>
                <a:ea typeface="Inter"/>
                <a:cs typeface="Inter"/>
                <a:sym typeface="Inter"/>
              </a:rPr>
              <a:t>Map</a:t>
            </a:r>
            <a:endParaRPr sz="5600" dirty="0"/>
          </a:p>
        </p:txBody>
      </p:sp>
      <p:pic>
        <p:nvPicPr>
          <p:cNvPr id="2" name="Picture 1">
            <a:hlinkClick r:id="rId3"/>
          </p:cNvPr>
          <p:cNvPicPr>
            <a:picLocks noChangeAspect="1"/>
          </p:cNvPicPr>
          <p:nvPr/>
        </p:nvPicPr>
        <p:blipFill>
          <a:blip r:embed="rId4"/>
          <a:stretch>
            <a:fillRect/>
          </a:stretch>
        </p:blipFill>
        <p:spPr>
          <a:xfrm>
            <a:off x="711200" y="1373546"/>
            <a:ext cx="16865600" cy="8131007"/>
          </a:xfrm>
          <a:prstGeom prst="rect">
            <a:avLst/>
          </a:prstGeom>
        </p:spPr>
      </p:pic>
    </p:spTree>
    <p:extLst>
      <p:ext uri="{BB962C8B-B14F-4D97-AF65-F5344CB8AC3E}">
        <p14:creationId xmlns:p14="http://schemas.microsoft.com/office/powerpoint/2010/main" val="596424961"/>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7"/>
        <p:cNvGrpSpPr/>
        <p:nvPr/>
      </p:nvGrpSpPr>
      <p:grpSpPr>
        <a:xfrm>
          <a:off x="0" y="0"/>
          <a:ext cx="0" cy="0"/>
          <a:chOff x="0" y="0"/>
          <a:chExt cx="0" cy="0"/>
        </a:xfrm>
      </p:grpSpPr>
      <p:grpSp>
        <p:nvGrpSpPr>
          <p:cNvPr id="148" name="Google Shape;148;p10"/>
          <p:cNvGrpSpPr/>
          <p:nvPr/>
        </p:nvGrpSpPr>
        <p:grpSpPr>
          <a:xfrm>
            <a:off x="512133" y="507760"/>
            <a:ext cx="17263734" cy="9271481"/>
            <a:chOff x="0" y="0"/>
            <a:chExt cx="4546827" cy="2441871"/>
          </a:xfrm>
        </p:grpSpPr>
        <p:sp>
          <p:nvSpPr>
            <p:cNvPr id="149" name="Google Shape;149;p10"/>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51" name="Google Shape;151;p10"/>
          <p:cNvPicPr preferRelativeResize="0"/>
          <p:nvPr/>
        </p:nvPicPr>
        <p:blipFill>
          <a:blip r:embed="rId3">
            <a:alphaModFix/>
          </a:blip>
          <a:stretch>
            <a:fillRect/>
          </a:stretch>
        </p:blipFill>
        <p:spPr>
          <a:xfrm>
            <a:off x="1486747" y="529675"/>
            <a:ext cx="15314606" cy="9227651"/>
          </a:xfrm>
          <a:prstGeom prst="rect">
            <a:avLst/>
          </a:prstGeom>
          <a:noFill/>
          <a:ln>
            <a:noFill/>
          </a:ln>
        </p:spPr>
      </p:pic>
      <p:sp>
        <p:nvSpPr>
          <p:cNvPr id="152" name="Google Shape;152;p10"/>
          <p:cNvSpPr txBox="1"/>
          <p:nvPr/>
        </p:nvSpPr>
        <p:spPr>
          <a:xfrm>
            <a:off x="1593071" y="874395"/>
            <a:ext cx="14695500" cy="3742563"/>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bg-BG" sz="15200" b="1" i="0" u="none" strike="noStrike" cap="none" dirty="0" smtClean="0">
                <a:solidFill>
                  <a:srgbClr val="FFFFFF"/>
                </a:solidFill>
                <a:latin typeface="Inter"/>
                <a:ea typeface="Inter"/>
                <a:cs typeface="Inter"/>
                <a:sym typeface="Inter"/>
              </a:rPr>
              <a:t>Фаза на проучване</a:t>
            </a:r>
            <a:endParaRPr sz="1200" dirty="0"/>
          </a:p>
        </p:txBody>
      </p:sp>
      <p:sp>
        <p:nvSpPr>
          <p:cNvPr id="153" name="Google Shape;153;p10"/>
          <p:cNvSpPr txBox="1"/>
          <p:nvPr/>
        </p:nvSpPr>
        <p:spPr>
          <a:xfrm>
            <a:off x="1104900" y="874395"/>
            <a:ext cx="1349400" cy="1968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99" b="1" i="0" u="none" strike="noStrike" cap="none">
                <a:solidFill>
                  <a:srgbClr val="FFFFFF"/>
                </a:solidFill>
                <a:latin typeface="Inter"/>
                <a:ea typeface="Inter"/>
                <a:cs typeface="Inter"/>
                <a:sym typeface="Inter"/>
              </a:rPr>
              <a:t>Brand</a:t>
            </a:r>
            <a:endParaRPr/>
          </a:p>
        </p:txBody>
      </p:sp>
      <p:sp>
        <p:nvSpPr>
          <p:cNvPr id="2" name="Rectangle 1"/>
          <p:cNvSpPr>
            <a:spLocks noChangeArrowheads="1"/>
          </p:cNvSpPr>
          <p:nvPr/>
        </p:nvSpPr>
        <p:spPr bwMode="auto">
          <a:xfrm>
            <a:off x="0" y="0"/>
            <a:ext cx="6972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1800" b="0" i="0" u="none" strike="noStrike" cap="none" normalizeH="0" baseline="0" smtClean="0">
                <a:ln>
                  <a:noFill/>
                </a:ln>
                <a:solidFill>
                  <a:schemeClr val="tx1"/>
                </a:solidFill>
                <a:effectLst/>
                <a:latin typeface="Arial" panose="020B0604020202020204" pitchFamily="34" charset="0"/>
              </a:rPr>
              <a:t>Фаза на проучване".</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bg-BG" sz="18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0"/>
            <a:ext cx="533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1200" b="0" i="0" u="none" strike="noStrike" cap="none" normalizeH="0" baseline="0" smtClean="0">
                <a:ln>
                  <a:noFill/>
                </a:ln>
                <a:solidFill>
                  <a:srgbClr val="000000"/>
                </a:solidFill>
                <a:effectLst/>
                <a:latin typeface="Söhne"/>
              </a:rPr>
              <a:t/>
            </a:r>
            <a:br>
              <a:rPr kumimoji="0" lang="bg-BG" altLang="bg-BG" sz="1200" b="0" i="0" u="none" strike="noStrike" cap="none" normalizeH="0" baseline="0" smtClean="0">
                <a:ln>
                  <a:noFill/>
                </a:ln>
                <a:solidFill>
                  <a:srgbClr val="000000"/>
                </a:solidFill>
                <a:effectLst/>
                <a:latin typeface="Söhne"/>
              </a:rPr>
            </a:br>
            <a:endParaRPr kumimoji="0" lang="bg-BG" altLang="bg-BG"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grpSp>
        <p:nvGrpSpPr>
          <p:cNvPr id="220" name="Google Shape;220;p14"/>
          <p:cNvGrpSpPr/>
          <p:nvPr/>
        </p:nvGrpSpPr>
        <p:grpSpPr>
          <a:xfrm>
            <a:off x="512133" y="507760"/>
            <a:ext cx="17263734" cy="9271481"/>
            <a:chOff x="0" y="0"/>
            <a:chExt cx="4546827" cy="2441871"/>
          </a:xfrm>
        </p:grpSpPr>
        <p:sp>
          <p:nvSpPr>
            <p:cNvPr id="221" name="Google Shape;221;p1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4" name="Google Shape;224;p14"/>
          <p:cNvSpPr txBox="1"/>
          <p:nvPr/>
        </p:nvSpPr>
        <p:spPr>
          <a:xfrm>
            <a:off x="1346329" y="884711"/>
            <a:ext cx="14695500" cy="689420"/>
          </a:xfrm>
          <a:prstGeom prst="rect">
            <a:avLst/>
          </a:prstGeom>
          <a:noFill/>
          <a:ln>
            <a:noFill/>
          </a:ln>
        </p:spPr>
        <p:txBody>
          <a:bodyPr spcFirstLastPara="1" wrap="square" lIns="0" tIns="0" rIns="0" bIns="0" anchor="t" anchorCtr="0">
            <a:spAutoFit/>
          </a:bodyPr>
          <a:lstStyle/>
          <a:p>
            <a:pPr lvl="0" algn="ctr">
              <a:lnSpc>
                <a:spcPct val="80000"/>
              </a:lnSpc>
            </a:pPr>
            <a:r>
              <a:rPr lang="en-US" sz="5600" b="1" dirty="0" smtClean="0">
                <a:solidFill>
                  <a:srgbClr val="FFFFFF"/>
                </a:solidFill>
                <a:latin typeface="Inter"/>
                <a:ea typeface="Inter"/>
                <a:cs typeface="Inter"/>
                <a:sym typeface="Inter"/>
              </a:rPr>
              <a:t>Site </a:t>
            </a:r>
            <a:r>
              <a:rPr lang="en-US" sz="5600" b="1" dirty="0">
                <a:solidFill>
                  <a:srgbClr val="FFFFFF"/>
                </a:solidFill>
                <a:latin typeface="Inter"/>
                <a:ea typeface="Inter"/>
                <a:cs typeface="Inter"/>
                <a:sym typeface="Inter"/>
              </a:rPr>
              <a:t>Map</a:t>
            </a:r>
            <a:endParaRPr sz="5600" dirty="0"/>
          </a:p>
        </p:txBody>
      </p:sp>
      <p:pic>
        <p:nvPicPr>
          <p:cNvPr id="2" name="Picture 1"/>
          <p:cNvPicPr>
            <a:picLocks noChangeAspect="1"/>
          </p:cNvPicPr>
          <p:nvPr/>
        </p:nvPicPr>
        <p:blipFill>
          <a:blip r:embed="rId3"/>
          <a:stretch>
            <a:fillRect/>
          </a:stretch>
        </p:blipFill>
        <p:spPr>
          <a:xfrm>
            <a:off x="887112" y="2038833"/>
            <a:ext cx="16486488" cy="6930996"/>
          </a:xfrm>
          <a:prstGeom prst="rect">
            <a:avLst/>
          </a:prstGeom>
        </p:spPr>
      </p:pic>
    </p:spTree>
    <p:extLst>
      <p:ext uri="{BB962C8B-B14F-4D97-AF65-F5344CB8AC3E}">
        <p14:creationId xmlns:p14="http://schemas.microsoft.com/office/powerpoint/2010/main" val="2129845802"/>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grpSp>
        <p:nvGrpSpPr>
          <p:cNvPr id="220" name="Google Shape;220;p14"/>
          <p:cNvGrpSpPr/>
          <p:nvPr/>
        </p:nvGrpSpPr>
        <p:grpSpPr>
          <a:xfrm>
            <a:off x="290286" y="159658"/>
            <a:ext cx="17485581" cy="9619584"/>
            <a:chOff x="0" y="0"/>
            <a:chExt cx="4546827" cy="2441871"/>
          </a:xfrm>
        </p:grpSpPr>
        <p:sp>
          <p:nvSpPr>
            <p:cNvPr id="221" name="Google Shape;221;p1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4" name="Google Shape;224;p14"/>
          <p:cNvSpPr txBox="1"/>
          <p:nvPr/>
        </p:nvSpPr>
        <p:spPr>
          <a:xfrm>
            <a:off x="1346328" y="381261"/>
            <a:ext cx="14695500" cy="689420"/>
          </a:xfrm>
          <a:prstGeom prst="rect">
            <a:avLst/>
          </a:prstGeom>
          <a:noFill/>
          <a:ln>
            <a:noFill/>
          </a:ln>
        </p:spPr>
        <p:txBody>
          <a:bodyPr spcFirstLastPara="1" wrap="square" lIns="0" tIns="0" rIns="0" bIns="0" anchor="t" anchorCtr="0">
            <a:spAutoFit/>
          </a:bodyPr>
          <a:lstStyle/>
          <a:p>
            <a:pPr lvl="0" algn="ctr">
              <a:lnSpc>
                <a:spcPct val="80000"/>
              </a:lnSpc>
            </a:pPr>
            <a:r>
              <a:rPr lang="en-US" sz="5600" b="1" dirty="0" smtClean="0">
                <a:solidFill>
                  <a:srgbClr val="FFFFFF"/>
                </a:solidFill>
                <a:latin typeface="Inter"/>
                <a:ea typeface="Inter"/>
                <a:cs typeface="Inter"/>
                <a:sym typeface="Inter"/>
              </a:rPr>
              <a:t>Core Page</a:t>
            </a:r>
            <a:endParaRPr sz="5600" dirty="0"/>
          </a:p>
        </p:txBody>
      </p:sp>
      <p:pic>
        <p:nvPicPr>
          <p:cNvPr id="2" name="Picture 1"/>
          <p:cNvPicPr>
            <a:picLocks noChangeAspect="1"/>
          </p:cNvPicPr>
          <p:nvPr/>
        </p:nvPicPr>
        <p:blipFill>
          <a:blip r:embed="rId3"/>
          <a:stretch>
            <a:fillRect/>
          </a:stretch>
        </p:blipFill>
        <p:spPr>
          <a:xfrm>
            <a:off x="3367314" y="1108204"/>
            <a:ext cx="12005751" cy="8556461"/>
          </a:xfrm>
          <a:prstGeom prst="rect">
            <a:avLst/>
          </a:prstGeom>
        </p:spPr>
      </p:pic>
    </p:spTree>
    <p:extLst>
      <p:ext uri="{BB962C8B-B14F-4D97-AF65-F5344CB8AC3E}">
        <p14:creationId xmlns:p14="http://schemas.microsoft.com/office/powerpoint/2010/main" val="2757856203"/>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17071" y="1276804"/>
            <a:ext cx="8230313" cy="8230313"/>
          </a:xfrm>
          <a:prstGeom prst="rect">
            <a:avLst/>
          </a:prstGeom>
        </p:spPr>
      </p:pic>
      <p:grpSp>
        <p:nvGrpSpPr>
          <p:cNvPr id="220" name="Google Shape;220;p14"/>
          <p:cNvGrpSpPr/>
          <p:nvPr/>
        </p:nvGrpSpPr>
        <p:grpSpPr>
          <a:xfrm>
            <a:off x="396019" y="565817"/>
            <a:ext cx="17263734" cy="9271481"/>
            <a:chOff x="0" y="0"/>
            <a:chExt cx="4546827" cy="2441871"/>
          </a:xfrm>
        </p:grpSpPr>
        <p:sp>
          <p:nvSpPr>
            <p:cNvPr id="221" name="Google Shape;221;p1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4"/>
          <a:stretch>
            <a:fillRect/>
          </a:stretch>
        </p:blipFill>
        <p:spPr>
          <a:xfrm>
            <a:off x="7866048" y="-521673"/>
            <a:ext cx="12686876" cy="11827265"/>
          </a:xfrm>
          <a:prstGeom prst="rect">
            <a:avLst/>
          </a:prstGeom>
        </p:spPr>
      </p:pic>
      <p:sp>
        <p:nvSpPr>
          <p:cNvPr id="224" name="Google Shape;224;p14"/>
          <p:cNvSpPr txBox="1"/>
          <p:nvPr/>
        </p:nvSpPr>
        <p:spPr>
          <a:xfrm>
            <a:off x="0" y="2281197"/>
            <a:ext cx="14695500" cy="6719725"/>
          </a:xfrm>
          <a:prstGeom prst="rect">
            <a:avLst/>
          </a:prstGeom>
          <a:noFill/>
          <a:ln>
            <a:noFill/>
          </a:ln>
        </p:spPr>
        <p:txBody>
          <a:bodyPr spcFirstLastPara="1" wrap="square" lIns="0" tIns="0" rIns="0" bIns="0" anchor="t" anchorCtr="0">
            <a:spAutoFit/>
          </a:bodyPr>
          <a:lstStyle/>
          <a:p>
            <a:pPr lvl="0" algn="ctr">
              <a:lnSpc>
                <a:spcPct val="80000"/>
              </a:lnSpc>
            </a:pPr>
            <a:r>
              <a:rPr lang="bg-BG" sz="18194" b="1" dirty="0" smtClean="0">
                <a:solidFill>
                  <a:srgbClr val="FFFFFF"/>
                </a:solidFill>
                <a:latin typeface="Inter"/>
                <a:ea typeface="Inter"/>
                <a:cs typeface="Inter"/>
                <a:sym typeface="Inter"/>
              </a:rPr>
              <a:t>Разработка на </a:t>
            </a:r>
          </a:p>
          <a:p>
            <a:pPr lvl="0" algn="ctr">
              <a:lnSpc>
                <a:spcPct val="80000"/>
              </a:lnSpc>
            </a:pPr>
            <a:r>
              <a:rPr lang="bg-BG" sz="18194" b="1" dirty="0" smtClean="0">
                <a:solidFill>
                  <a:srgbClr val="FFFFFF"/>
                </a:solidFill>
                <a:latin typeface="Inter"/>
                <a:ea typeface="Inter"/>
                <a:cs typeface="Inter"/>
                <a:sym typeface="Inter"/>
              </a:rPr>
              <a:t>дизайн</a:t>
            </a:r>
            <a:endParaRPr lang="bg-BG" sz="18194" b="1" dirty="0">
              <a:solidFill>
                <a:srgbClr val="FFFFFF"/>
              </a:solidFill>
              <a:latin typeface="Inter"/>
              <a:ea typeface="Inter"/>
              <a:cs typeface="Inter"/>
              <a:sym typeface="Inter"/>
            </a:endParaRPr>
          </a:p>
        </p:txBody>
      </p:sp>
      <p:sp>
        <p:nvSpPr>
          <p:cNvPr id="225" name="Google Shape;225;p14"/>
          <p:cNvSpPr txBox="1"/>
          <p:nvPr/>
        </p:nvSpPr>
        <p:spPr>
          <a:xfrm>
            <a:off x="1104900" y="874395"/>
            <a:ext cx="1349400" cy="1968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99" b="1" i="0" u="none" strike="noStrike" cap="none">
                <a:solidFill>
                  <a:srgbClr val="FFFFFF"/>
                </a:solidFill>
                <a:latin typeface="Inter"/>
                <a:ea typeface="Inter"/>
                <a:cs typeface="Inter"/>
                <a:sym typeface="Inter"/>
              </a:rPr>
              <a:t>Brand</a:t>
            </a:r>
            <a:endParaRPr/>
          </a:p>
        </p:txBody>
      </p:sp>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grpSp>
        <p:nvGrpSpPr>
          <p:cNvPr id="220" name="Google Shape;220;p14"/>
          <p:cNvGrpSpPr/>
          <p:nvPr/>
        </p:nvGrpSpPr>
        <p:grpSpPr>
          <a:xfrm>
            <a:off x="512133" y="507760"/>
            <a:ext cx="17263734" cy="9271481"/>
            <a:chOff x="0" y="0"/>
            <a:chExt cx="4546827" cy="2441871"/>
          </a:xfrm>
        </p:grpSpPr>
        <p:sp>
          <p:nvSpPr>
            <p:cNvPr id="221" name="Google Shape;221;p1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4" name="Google Shape;224;p14"/>
          <p:cNvSpPr txBox="1"/>
          <p:nvPr/>
        </p:nvSpPr>
        <p:spPr>
          <a:xfrm>
            <a:off x="1383826" y="726485"/>
            <a:ext cx="14695500" cy="689420"/>
          </a:xfrm>
          <a:prstGeom prst="rect">
            <a:avLst/>
          </a:prstGeom>
          <a:noFill/>
          <a:ln>
            <a:noFill/>
          </a:ln>
        </p:spPr>
        <p:txBody>
          <a:bodyPr spcFirstLastPara="1" wrap="square" lIns="0" tIns="0" rIns="0" bIns="0" anchor="t" anchorCtr="0">
            <a:spAutoFit/>
          </a:bodyPr>
          <a:lstStyle/>
          <a:p>
            <a:pPr lvl="0" algn="ctr">
              <a:lnSpc>
                <a:spcPct val="80000"/>
              </a:lnSpc>
            </a:pPr>
            <a:r>
              <a:rPr lang="en-US" sz="5600" b="1" dirty="0" smtClean="0">
                <a:solidFill>
                  <a:srgbClr val="FFFFFF"/>
                </a:solidFill>
                <a:latin typeface="Inter"/>
                <a:ea typeface="Inter"/>
                <a:cs typeface="Inter"/>
                <a:sym typeface="Inter"/>
              </a:rPr>
              <a:t>Style </a:t>
            </a:r>
            <a:r>
              <a:rPr lang="en-US" sz="5600" b="1" dirty="0">
                <a:solidFill>
                  <a:srgbClr val="FFFFFF"/>
                </a:solidFill>
                <a:latin typeface="Inter"/>
                <a:ea typeface="Inter"/>
                <a:cs typeface="Inter"/>
                <a:sym typeface="Inter"/>
              </a:rPr>
              <a:t>Guide</a:t>
            </a:r>
            <a:endParaRPr sz="5600" dirty="0"/>
          </a:p>
        </p:txBody>
      </p:sp>
      <p:pic>
        <p:nvPicPr>
          <p:cNvPr id="3" name="Picture 2"/>
          <p:cNvPicPr>
            <a:picLocks noChangeAspect="1"/>
          </p:cNvPicPr>
          <p:nvPr/>
        </p:nvPicPr>
        <p:blipFill>
          <a:blip r:embed="rId3"/>
          <a:stretch>
            <a:fillRect/>
          </a:stretch>
        </p:blipFill>
        <p:spPr>
          <a:xfrm>
            <a:off x="988142" y="1598465"/>
            <a:ext cx="16282220" cy="7851618"/>
          </a:xfrm>
          <a:prstGeom prst="rect">
            <a:avLst/>
          </a:prstGeom>
        </p:spPr>
      </p:pic>
    </p:spTree>
    <p:extLst>
      <p:ext uri="{BB962C8B-B14F-4D97-AF65-F5344CB8AC3E}">
        <p14:creationId xmlns:p14="http://schemas.microsoft.com/office/powerpoint/2010/main" val="2598667378"/>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7"/>
        <p:cNvGrpSpPr/>
        <p:nvPr/>
      </p:nvGrpSpPr>
      <p:grpSpPr>
        <a:xfrm>
          <a:off x="0" y="0"/>
          <a:ext cx="0" cy="0"/>
          <a:chOff x="0" y="0"/>
          <a:chExt cx="0" cy="0"/>
        </a:xfrm>
      </p:grpSpPr>
      <p:grpSp>
        <p:nvGrpSpPr>
          <p:cNvPr id="158" name="Google Shape;158;p11"/>
          <p:cNvGrpSpPr/>
          <p:nvPr/>
        </p:nvGrpSpPr>
        <p:grpSpPr>
          <a:xfrm>
            <a:off x="512114" y="725475"/>
            <a:ext cx="8631871" cy="4082812"/>
            <a:chOff x="0" y="0"/>
            <a:chExt cx="2273414" cy="1075309"/>
          </a:xfrm>
        </p:grpSpPr>
        <p:sp>
          <p:nvSpPr>
            <p:cNvPr id="159" name="Google Shape;159;p11"/>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txBox="1"/>
            <p:nvPr/>
          </p:nvSpPr>
          <p:spPr>
            <a:xfrm>
              <a:off x="0" y="9525"/>
              <a:ext cx="2273413" cy="106578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1"/>
          <p:cNvGrpSpPr/>
          <p:nvPr/>
        </p:nvGrpSpPr>
        <p:grpSpPr>
          <a:xfrm>
            <a:off x="10839429" y="543925"/>
            <a:ext cx="5624915" cy="9271481"/>
            <a:chOff x="0" y="0"/>
            <a:chExt cx="2147987" cy="2441871"/>
          </a:xfrm>
        </p:grpSpPr>
        <p:sp>
          <p:nvSpPr>
            <p:cNvPr id="165" name="Google Shape;165;p11"/>
            <p:cNvSpPr/>
            <p:nvPr/>
          </p:nvSpPr>
          <p:spPr>
            <a:xfrm>
              <a:off x="0" y="0"/>
              <a:ext cx="2147987" cy="2441871"/>
            </a:xfrm>
            <a:custGeom>
              <a:avLst/>
              <a:gdLst/>
              <a:ahLst/>
              <a:cxnLst/>
              <a:rect l="l" t="t" r="r" b="b"/>
              <a:pathLst>
                <a:path w="2147987" h="2441871" extrusionOk="0">
                  <a:moveTo>
                    <a:pt x="48413" y="0"/>
                  </a:moveTo>
                  <a:lnTo>
                    <a:pt x="2099574" y="0"/>
                  </a:lnTo>
                  <a:cubicBezTo>
                    <a:pt x="2112414" y="0"/>
                    <a:pt x="2124728" y="5101"/>
                    <a:pt x="2133807" y="14180"/>
                  </a:cubicBezTo>
                  <a:cubicBezTo>
                    <a:pt x="2142886" y="23259"/>
                    <a:pt x="2147987" y="35573"/>
                    <a:pt x="2147987" y="48413"/>
                  </a:cubicBezTo>
                  <a:lnTo>
                    <a:pt x="2147987" y="2393459"/>
                  </a:lnTo>
                  <a:cubicBezTo>
                    <a:pt x="2147987" y="2406298"/>
                    <a:pt x="2142886" y="2418612"/>
                    <a:pt x="2133807" y="2427692"/>
                  </a:cubicBezTo>
                  <a:cubicBezTo>
                    <a:pt x="2124728" y="2436771"/>
                    <a:pt x="2112414" y="2441871"/>
                    <a:pt x="2099574" y="2441871"/>
                  </a:cubicBezTo>
                  <a:lnTo>
                    <a:pt x="48413" y="2441871"/>
                  </a:lnTo>
                  <a:cubicBezTo>
                    <a:pt x="21675" y="2441871"/>
                    <a:pt x="0" y="2420196"/>
                    <a:pt x="0" y="2393459"/>
                  </a:cubicBezTo>
                  <a:lnTo>
                    <a:pt x="0" y="48413"/>
                  </a:lnTo>
                  <a:cubicBezTo>
                    <a:pt x="0" y="35573"/>
                    <a:pt x="5101" y="23259"/>
                    <a:pt x="14180" y="14180"/>
                  </a:cubicBezTo>
                  <a:cubicBezTo>
                    <a:pt x="23259" y="5101"/>
                    <a:pt x="35573" y="0"/>
                    <a:pt x="48413" y="0"/>
                  </a:cubicBezTo>
                  <a:close/>
                </a:path>
              </a:pathLst>
            </a:custGeom>
            <a:gradFill>
              <a:gsLst>
                <a:gs pos="0">
                  <a:srgbClr val="101010"/>
                </a:gs>
                <a:gs pos="5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0" y="9525"/>
              <a:ext cx="214798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8" name="Google Shape;168;p11"/>
          <p:cNvSpPr txBox="1"/>
          <p:nvPr/>
        </p:nvSpPr>
        <p:spPr>
          <a:xfrm>
            <a:off x="1319981" y="1901372"/>
            <a:ext cx="7824000" cy="1181862"/>
          </a:xfrm>
          <a:prstGeom prst="rect">
            <a:avLst/>
          </a:prstGeom>
          <a:noFill/>
          <a:ln>
            <a:noFill/>
          </a:ln>
        </p:spPr>
        <p:txBody>
          <a:bodyPr spcFirstLastPara="1" wrap="square" lIns="0" tIns="0" rIns="0" bIns="0" anchor="t" anchorCtr="0">
            <a:spAutoFit/>
          </a:bodyPr>
          <a:lstStyle/>
          <a:p>
            <a:pPr lvl="0">
              <a:lnSpc>
                <a:spcPct val="80000"/>
              </a:lnSpc>
            </a:pPr>
            <a:r>
              <a:rPr lang="en-US" sz="9600" b="1" dirty="0" smtClean="0">
                <a:solidFill>
                  <a:srgbClr val="FFFFFF"/>
                </a:solidFill>
                <a:latin typeface="Inter"/>
                <a:ea typeface="Inter"/>
                <a:cs typeface="Inter"/>
                <a:sym typeface="Inter"/>
              </a:rPr>
              <a:t>Mood </a:t>
            </a:r>
            <a:r>
              <a:rPr lang="en-US" sz="9600" b="1" dirty="0">
                <a:solidFill>
                  <a:srgbClr val="FFFFFF"/>
                </a:solidFill>
                <a:latin typeface="Inter"/>
                <a:ea typeface="Inter"/>
                <a:cs typeface="Inter"/>
                <a:sym typeface="Inter"/>
              </a:rPr>
              <a:t>Board</a:t>
            </a:r>
            <a:endParaRPr dirty="0"/>
          </a:p>
        </p:txBody>
      </p:sp>
      <p:pic>
        <p:nvPicPr>
          <p:cNvPr id="2" name="Picture 1"/>
          <p:cNvPicPr>
            <a:picLocks noChangeAspect="1"/>
          </p:cNvPicPr>
          <p:nvPr/>
        </p:nvPicPr>
        <p:blipFill>
          <a:blip r:embed="rId3"/>
          <a:stretch>
            <a:fillRect/>
          </a:stretch>
        </p:blipFill>
        <p:spPr>
          <a:xfrm>
            <a:off x="10545938" y="372327"/>
            <a:ext cx="6339320" cy="9624388"/>
          </a:xfrm>
          <a:prstGeom prst="rect">
            <a:avLst/>
          </a:prstGeom>
        </p:spPr>
      </p:pic>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3"/>
        <p:cNvGrpSpPr/>
        <p:nvPr/>
      </p:nvGrpSpPr>
      <p:grpSpPr>
        <a:xfrm>
          <a:off x="0" y="0"/>
          <a:ext cx="0" cy="0"/>
          <a:chOff x="0" y="0"/>
          <a:chExt cx="0" cy="0"/>
        </a:xfrm>
      </p:grpSpPr>
      <p:grpSp>
        <p:nvGrpSpPr>
          <p:cNvPr id="297" name="Google Shape;297;p17"/>
          <p:cNvGrpSpPr/>
          <p:nvPr/>
        </p:nvGrpSpPr>
        <p:grpSpPr>
          <a:xfrm>
            <a:off x="1320801" y="532685"/>
            <a:ext cx="15791543" cy="1107429"/>
            <a:chOff x="0" y="0"/>
            <a:chExt cx="1674939" cy="739112"/>
          </a:xfrm>
        </p:grpSpPr>
        <p:sp>
          <p:nvSpPr>
            <p:cNvPr id="298" name="Google Shape;298;p17"/>
            <p:cNvSpPr/>
            <p:nvPr/>
          </p:nvSpPr>
          <p:spPr>
            <a:xfrm>
              <a:off x="0" y="0"/>
              <a:ext cx="1674939" cy="739112"/>
            </a:xfrm>
            <a:custGeom>
              <a:avLst/>
              <a:gdLst/>
              <a:ahLst/>
              <a:cxnLst/>
              <a:rect l="l" t="t" r="r" b="b"/>
              <a:pathLst>
                <a:path w="1674939" h="739112" extrusionOk="0">
                  <a:moveTo>
                    <a:pt x="62086" y="0"/>
                  </a:moveTo>
                  <a:lnTo>
                    <a:pt x="1612853" y="0"/>
                  </a:lnTo>
                  <a:cubicBezTo>
                    <a:pt x="1629320" y="0"/>
                    <a:pt x="1645112" y="6541"/>
                    <a:pt x="1656755" y="18185"/>
                  </a:cubicBezTo>
                  <a:cubicBezTo>
                    <a:pt x="1668398" y="29828"/>
                    <a:pt x="1674939" y="45620"/>
                    <a:pt x="1674939" y="62086"/>
                  </a:cubicBezTo>
                  <a:lnTo>
                    <a:pt x="1674939" y="677026"/>
                  </a:lnTo>
                  <a:cubicBezTo>
                    <a:pt x="1674939" y="711315"/>
                    <a:pt x="1647143" y="739112"/>
                    <a:pt x="1612853" y="739112"/>
                  </a:cubicBezTo>
                  <a:lnTo>
                    <a:pt x="62086" y="739112"/>
                  </a:lnTo>
                  <a:cubicBezTo>
                    <a:pt x="45620" y="739112"/>
                    <a:pt x="29828" y="732570"/>
                    <a:pt x="18185" y="720927"/>
                  </a:cubicBezTo>
                  <a:cubicBezTo>
                    <a:pt x="6541" y="709284"/>
                    <a:pt x="0" y="693492"/>
                    <a:pt x="0" y="677026"/>
                  </a:cubicBezTo>
                  <a:lnTo>
                    <a:pt x="0" y="62086"/>
                  </a:lnTo>
                  <a:cubicBezTo>
                    <a:pt x="0" y="45620"/>
                    <a:pt x="6541" y="29828"/>
                    <a:pt x="18185" y="18185"/>
                  </a:cubicBezTo>
                  <a:cubicBezTo>
                    <a:pt x="29828" y="6541"/>
                    <a:pt x="45620" y="0"/>
                    <a:pt x="62086" y="0"/>
                  </a:cubicBezTo>
                  <a:close/>
                </a:path>
              </a:pathLst>
            </a:custGeom>
            <a:gradFill>
              <a:gsLst>
                <a:gs pos="0">
                  <a:srgbClr val="7153FF">
                    <a:alpha val="23137"/>
                  </a:srgbClr>
                </a:gs>
                <a:gs pos="20000">
                  <a:srgbClr val="101010"/>
                </a:gs>
                <a:gs pos="40000">
                  <a:srgbClr val="101010"/>
                </a:gs>
                <a:gs pos="60000">
                  <a:srgbClr val="101010"/>
                </a:gs>
                <a:gs pos="8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txBox="1"/>
            <p:nvPr/>
          </p:nvSpPr>
          <p:spPr>
            <a:xfrm>
              <a:off x="0" y="9525"/>
              <a:ext cx="1674939"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0" name="Google Shape;300;p17"/>
          <p:cNvSpPr txBox="1"/>
          <p:nvPr/>
        </p:nvSpPr>
        <p:spPr>
          <a:xfrm>
            <a:off x="5591041" y="698600"/>
            <a:ext cx="6114900" cy="775597"/>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bg-BG" sz="5600" b="1" i="0" u="none" strike="noStrike" cap="none" dirty="0" smtClean="0">
                <a:solidFill>
                  <a:srgbClr val="FFFFFF"/>
                </a:solidFill>
                <a:latin typeface="Inter"/>
                <a:ea typeface="Inter"/>
                <a:cs typeface="Inter"/>
                <a:sym typeface="Inter"/>
              </a:rPr>
              <a:t>Прототип</a:t>
            </a:r>
            <a:endParaRPr sz="5600" dirty="0"/>
          </a:p>
        </p:txBody>
      </p:sp>
      <p:pic>
        <p:nvPicPr>
          <p:cNvPr id="2" name="Picture 1"/>
          <p:cNvPicPr>
            <a:picLocks noChangeAspect="1"/>
          </p:cNvPicPr>
          <p:nvPr/>
        </p:nvPicPr>
        <p:blipFill>
          <a:blip r:embed="rId3"/>
          <a:stretch>
            <a:fillRect/>
          </a:stretch>
        </p:blipFill>
        <p:spPr>
          <a:xfrm>
            <a:off x="1741714" y="1980443"/>
            <a:ext cx="9274629" cy="7975997"/>
          </a:xfrm>
          <a:prstGeom prst="rect">
            <a:avLst/>
          </a:prstGeom>
        </p:spPr>
      </p:pic>
      <p:pic>
        <p:nvPicPr>
          <p:cNvPr id="3" name="Picture 2"/>
          <p:cNvPicPr>
            <a:picLocks noChangeAspect="1"/>
          </p:cNvPicPr>
          <p:nvPr/>
        </p:nvPicPr>
        <p:blipFill>
          <a:blip r:embed="rId4"/>
          <a:stretch>
            <a:fillRect/>
          </a:stretch>
        </p:blipFill>
        <p:spPr>
          <a:xfrm>
            <a:off x="11983332" y="6650874"/>
            <a:ext cx="5767402" cy="1360061"/>
          </a:xfrm>
          <a:prstGeom prst="rect">
            <a:avLst/>
          </a:prstGeom>
        </p:spPr>
      </p:pic>
      <p:sp>
        <p:nvSpPr>
          <p:cNvPr id="4" name="TextBox 3"/>
          <p:cNvSpPr txBox="1"/>
          <p:nvPr/>
        </p:nvSpPr>
        <p:spPr>
          <a:xfrm>
            <a:off x="12388645" y="7007740"/>
            <a:ext cx="5235677" cy="646331"/>
          </a:xfrm>
          <a:prstGeom prst="rect">
            <a:avLst/>
          </a:prstGeom>
          <a:noFill/>
        </p:spPr>
        <p:txBody>
          <a:bodyPr wrap="square" rtlCol="0">
            <a:spAutoFit/>
          </a:bodyPr>
          <a:lstStyle/>
          <a:p>
            <a:r>
              <a:rPr lang="en-US" sz="1800" dirty="0">
                <a:solidFill>
                  <a:schemeClr val="bg1"/>
                </a:solidFill>
                <a:latin typeface="Inter" panose="020B0604020202020204" charset="0"/>
                <a:ea typeface="Inter" panose="020B0604020202020204" charset="0"/>
              </a:rPr>
              <a:t>https://drive.google.com/file/d/12cjvzTIBhb4-mG1UVvKuISKVoNP-0I67/view?usp=drive_link</a:t>
            </a:r>
            <a:endParaRPr lang="bg-BG" sz="1800" dirty="0">
              <a:solidFill>
                <a:schemeClr val="bg1"/>
              </a:solidFill>
              <a:latin typeface="Inter" panose="020B0604020202020204" charset="0"/>
              <a:ea typeface="Inter" panose="020B0604020202020204" charset="0"/>
            </a:endParaRPr>
          </a:p>
        </p:txBody>
      </p:sp>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grpSp>
        <p:nvGrpSpPr>
          <p:cNvPr id="220" name="Google Shape;220;p14"/>
          <p:cNvGrpSpPr/>
          <p:nvPr/>
        </p:nvGrpSpPr>
        <p:grpSpPr>
          <a:xfrm>
            <a:off x="512133" y="507760"/>
            <a:ext cx="17263734" cy="9271481"/>
            <a:chOff x="0" y="0"/>
            <a:chExt cx="4546827" cy="2441871"/>
          </a:xfrm>
        </p:grpSpPr>
        <p:sp>
          <p:nvSpPr>
            <p:cNvPr id="221" name="Google Shape;221;p1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23" name="Google Shape;223;p14"/>
          <p:cNvPicPr preferRelativeResize="0"/>
          <p:nvPr/>
        </p:nvPicPr>
        <p:blipFill>
          <a:blip r:embed="rId3">
            <a:alphaModFix/>
          </a:blip>
          <a:stretch>
            <a:fillRect/>
          </a:stretch>
        </p:blipFill>
        <p:spPr>
          <a:xfrm>
            <a:off x="512113" y="524075"/>
            <a:ext cx="16438927" cy="9238850"/>
          </a:xfrm>
          <a:prstGeom prst="rect">
            <a:avLst/>
          </a:prstGeom>
          <a:noFill/>
          <a:ln>
            <a:noFill/>
          </a:ln>
        </p:spPr>
      </p:pic>
      <p:sp>
        <p:nvSpPr>
          <p:cNvPr id="224" name="Google Shape;224;p14"/>
          <p:cNvSpPr txBox="1"/>
          <p:nvPr/>
        </p:nvSpPr>
        <p:spPr>
          <a:xfrm>
            <a:off x="2454300" y="3282683"/>
            <a:ext cx="15403158" cy="4479816"/>
          </a:xfrm>
          <a:prstGeom prst="rect">
            <a:avLst/>
          </a:prstGeom>
          <a:noFill/>
          <a:ln>
            <a:noFill/>
          </a:ln>
        </p:spPr>
        <p:txBody>
          <a:bodyPr spcFirstLastPara="1" wrap="square" lIns="0" tIns="0" rIns="0" bIns="0" anchor="t" anchorCtr="0">
            <a:spAutoFit/>
          </a:bodyPr>
          <a:lstStyle/>
          <a:p>
            <a:pPr lvl="0" algn="ctr">
              <a:lnSpc>
                <a:spcPct val="80000"/>
              </a:lnSpc>
            </a:pPr>
            <a:r>
              <a:rPr lang="bg-BG" sz="18194" b="1" dirty="0">
                <a:solidFill>
                  <a:srgbClr val="FFFFFF"/>
                </a:solidFill>
                <a:latin typeface="Inter"/>
                <a:ea typeface="Inter"/>
                <a:cs typeface="Inter"/>
                <a:sym typeface="Inter"/>
              </a:rPr>
              <a:t>Информация за нас</a:t>
            </a:r>
          </a:p>
        </p:txBody>
      </p:sp>
      <p:sp>
        <p:nvSpPr>
          <p:cNvPr id="225" name="Google Shape;225;p14"/>
          <p:cNvSpPr txBox="1"/>
          <p:nvPr/>
        </p:nvSpPr>
        <p:spPr>
          <a:xfrm>
            <a:off x="1104900" y="874395"/>
            <a:ext cx="1349400" cy="1968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99" b="1" i="0" u="none" strike="noStrike" cap="none">
                <a:solidFill>
                  <a:srgbClr val="FFFFFF"/>
                </a:solidFill>
                <a:latin typeface="Inter"/>
                <a:ea typeface="Inter"/>
                <a:cs typeface="Inter"/>
                <a:sym typeface="Inter"/>
              </a:rPr>
              <a:t>Brand</a:t>
            </a:r>
            <a:endParaRPr/>
          </a:p>
        </p:txBody>
      </p:sp>
    </p:spTree>
    <p:extLst>
      <p:ext uri="{BB962C8B-B14F-4D97-AF65-F5344CB8AC3E}">
        <p14:creationId xmlns:p14="http://schemas.microsoft.com/office/powerpoint/2010/main" val="2867034858"/>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grpSp>
        <p:nvGrpSpPr>
          <p:cNvPr id="174" name="Google Shape;174;p12"/>
          <p:cNvGrpSpPr/>
          <p:nvPr/>
        </p:nvGrpSpPr>
        <p:grpSpPr>
          <a:xfrm>
            <a:off x="512133" y="3740343"/>
            <a:ext cx="17263734" cy="2806314"/>
            <a:chOff x="0" y="0"/>
            <a:chExt cx="4546827" cy="739112"/>
          </a:xfrm>
        </p:grpSpPr>
        <p:sp>
          <p:nvSpPr>
            <p:cNvPr id="175" name="Google Shape;175;p12"/>
            <p:cNvSpPr/>
            <p:nvPr/>
          </p:nvSpPr>
          <p:spPr>
            <a:xfrm>
              <a:off x="0" y="0"/>
              <a:ext cx="4546827" cy="739112"/>
            </a:xfrm>
            <a:custGeom>
              <a:avLst/>
              <a:gdLst/>
              <a:ahLst/>
              <a:cxnLst/>
              <a:rect l="l" t="t" r="r" b="b"/>
              <a:pathLst>
                <a:path w="4546827" h="739112" extrusionOk="0">
                  <a:moveTo>
                    <a:pt x="22871" y="0"/>
                  </a:moveTo>
                  <a:lnTo>
                    <a:pt x="4523956" y="0"/>
                  </a:lnTo>
                  <a:cubicBezTo>
                    <a:pt x="4536587" y="0"/>
                    <a:pt x="4546827" y="10240"/>
                    <a:pt x="4546827" y="22871"/>
                  </a:cubicBezTo>
                  <a:lnTo>
                    <a:pt x="4546827" y="716241"/>
                  </a:lnTo>
                  <a:cubicBezTo>
                    <a:pt x="4546827" y="728872"/>
                    <a:pt x="4536587" y="739112"/>
                    <a:pt x="4523956" y="739112"/>
                  </a:cubicBezTo>
                  <a:lnTo>
                    <a:pt x="22871" y="739112"/>
                  </a:lnTo>
                  <a:cubicBezTo>
                    <a:pt x="10240" y="739112"/>
                    <a:pt x="0" y="728872"/>
                    <a:pt x="0" y="716241"/>
                  </a:cubicBezTo>
                  <a:lnTo>
                    <a:pt x="0" y="22871"/>
                  </a:lnTo>
                  <a:cubicBezTo>
                    <a:pt x="0" y="10240"/>
                    <a:pt x="10240" y="0"/>
                    <a:pt x="22871" y="0"/>
                  </a:cubicBezTo>
                  <a:close/>
                </a:path>
              </a:pathLst>
            </a:custGeom>
            <a:gradFill>
              <a:gsLst>
                <a:gs pos="0">
                  <a:srgbClr val="7153FF">
                    <a:alpha val="23137"/>
                  </a:srgbClr>
                </a:gs>
                <a:gs pos="20000">
                  <a:srgbClr val="101010"/>
                </a:gs>
                <a:gs pos="40000">
                  <a:srgbClr val="101010"/>
                </a:gs>
                <a:gs pos="60000">
                  <a:srgbClr val="101010"/>
                </a:gs>
                <a:gs pos="8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p:nvPr/>
          </p:nvSpPr>
          <p:spPr>
            <a:xfrm>
              <a:off x="0" y="9525"/>
              <a:ext cx="4546827"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2"/>
          <p:cNvSpPr txBox="1"/>
          <p:nvPr/>
        </p:nvSpPr>
        <p:spPr>
          <a:xfrm>
            <a:off x="1983450" y="4540675"/>
            <a:ext cx="14321100" cy="11820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0" b="1" dirty="0" smtClean="0">
                <a:solidFill>
                  <a:srgbClr val="FFFFFF"/>
                </a:solidFill>
                <a:latin typeface="Inter"/>
                <a:ea typeface="Inter"/>
                <a:cs typeface="Inter"/>
                <a:sym typeface="Inter"/>
              </a:rPr>
              <a:t>Tek</a:t>
            </a:r>
            <a:r>
              <a:rPr lang="en-US" sz="9600" b="1" i="0" u="none" strike="noStrike" cap="none" dirty="0" smtClean="0">
                <a:solidFill>
                  <a:srgbClr val="FFFFFF"/>
                </a:solidFill>
                <a:latin typeface="Inter"/>
                <a:ea typeface="Inter"/>
                <a:cs typeface="Inter"/>
                <a:sym typeface="Inter"/>
              </a:rPr>
              <a:t>.bg</a:t>
            </a:r>
            <a:endParaRPr dirty="0"/>
          </a:p>
        </p:txBody>
      </p:sp>
      <p:grpSp>
        <p:nvGrpSpPr>
          <p:cNvPr id="178" name="Google Shape;178;p12"/>
          <p:cNvGrpSpPr/>
          <p:nvPr/>
        </p:nvGrpSpPr>
        <p:grpSpPr>
          <a:xfrm>
            <a:off x="512132" y="524671"/>
            <a:ext cx="8348273" cy="2806314"/>
            <a:chOff x="0" y="0"/>
            <a:chExt cx="2198722" cy="739112"/>
          </a:xfrm>
        </p:grpSpPr>
        <p:sp>
          <p:nvSpPr>
            <p:cNvPr id="179" name="Google Shape;179;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2"/>
          <p:cNvGrpSpPr/>
          <p:nvPr/>
        </p:nvGrpSpPr>
        <p:grpSpPr>
          <a:xfrm>
            <a:off x="825500" y="686139"/>
            <a:ext cx="7315200" cy="2048876"/>
            <a:chOff x="0" y="57150"/>
            <a:chExt cx="9753600" cy="2731836"/>
          </a:xfrm>
        </p:grpSpPr>
        <p:sp>
          <p:nvSpPr>
            <p:cNvPr id="182" name="Google Shape;182;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smtClean="0">
                  <a:solidFill>
                    <a:srgbClr val="FFFFFF"/>
                  </a:solidFill>
                  <a:latin typeface="Inter"/>
                  <a:ea typeface="Inter"/>
                  <a:cs typeface="Inter"/>
                  <a:sym typeface="Inter"/>
                </a:rPr>
                <a:t>Какво предлагаме?</a:t>
              </a:r>
              <a:endParaRPr dirty="0"/>
            </a:p>
          </p:txBody>
        </p:sp>
        <p:sp>
          <p:nvSpPr>
            <p:cNvPr id="183" name="Google Shape;183;p12"/>
            <p:cNvSpPr txBox="1"/>
            <p:nvPr/>
          </p:nvSpPr>
          <p:spPr>
            <a:xfrm>
              <a:off x="0" y="849993"/>
              <a:ext cx="9753600" cy="1938993"/>
            </a:xfrm>
            <a:prstGeom prst="rect">
              <a:avLst/>
            </a:prstGeom>
            <a:noFill/>
            <a:ln>
              <a:noFill/>
            </a:ln>
          </p:spPr>
          <p:txBody>
            <a:bodyPr spcFirstLastPara="1" wrap="square" lIns="0" tIns="0" rIns="0" bIns="0" anchor="t" anchorCtr="0">
              <a:spAutoFit/>
            </a:bodyPr>
            <a:lstStyle/>
            <a:p>
              <a:pPr lvl="0">
                <a:lnSpc>
                  <a:spcPct val="90000"/>
                </a:lnSpc>
              </a:pPr>
              <a:r>
                <a:rPr lang="ru-RU" sz="2100" dirty="0" smtClean="0">
                  <a:solidFill>
                    <a:srgbClr val="FFFFFF"/>
                  </a:solidFill>
                  <a:latin typeface="Inter"/>
                  <a:ea typeface="Inter"/>
                  <a:cs typeface="Inter"/>
                  <a:sym typeface="Inter"/>
                </a:rPr>
                <a:t>Ние </a:t>
              </a:r>
              <a:r>
                <a:rPr lang="ru-RU" sz="2100" dirty="0">
                  <a:solidFill>
                    <a:srgbClr val="FFFFFF"/>
                  </a:solidFill>
                  <a:latin typeface="Inter"/>
                  <a:ea typeface="Inter"/>
                  <a:cs typeface="Inter"/>
                  <a:sym typeface="Inter"/>
                </a:rPr>
                <a:t>се занимаваме с онлайн продажби </a:t>
              </a:r>
              <a:r>
                <a:rPr lang="ru-RU" sz="2100" dirty="0" smtClean="0">
                  <a:solidFill>
                    <a:srgbClr val="FFFFFF"/>
                  </a:solidFill>
                  <a:latin typeface="Inter"/>
                  <a:ea typeface="Inter"/>
                  <a:cs typeface="Inter"/>
                  <a:sym typeface="Inter"/>
                </a:rPr>
                <a:t>електроника </a:t>
              </a:r>
              <a:r>
                <a:rPr lang="ru-RU" sz="2100" dirty="0">
                  <a:solidFill>
                    <a:srgbClr val="FFFFFF"/>
                  </a:solidFill>
                  <a:latin typeface="Inter"/>
                  <a:ea typeface="Inter"/>
                  <a:cs typeface="Inter"/>
                  <a:sym typeface="Inter"/>
                </a:rPr>
                <a:t>и </a:t>
              </a:r>
              <a:r>
                <a:rPr lang="ru-RU" sz="2100" dirty="0" smtClean="0">
                  <a:solidFill>
                    <a:srgbClr val="FFFFFF"/>
                  </a:solidFill>
                  <a:latin typeface="Inter"/>
                  <a:ea typeface="Inter"/>
                  <a:cs typeface="Inter"/>
                  <a:sym typeface="Inter"/>
                </a:rPr>
                <a:t>аксесоари. </a:t>
              </a:r>
              <a:r>
                <a:rPr lang="ru-RU" sz="2100" dirty="0">
                  <a:solidFill>
                    <a:srgbClr val="FFFFFF"/>
                  </a:solidFill>
                  <a:latin typeface="Inter"/>
                  <a:ea typeface="Inter"/>
                  <a:cs typeface="Inter"/>
                  <a:sym typeface="Inter"/>
                </a:rPr>
                <a:t>Нашата цел е да предоставим на нашите клиенти лесен и удобен начин за пазаруване на висококачествена и иновативна техника за тяхния дом</a:t>
              </a:r>
              <a:r>
                <a:rPr lang="ru-RU" sz="2100" dirty="0" smtClean="0">
                  <a:solidFill>
                    <a:srgbClr val="FFFFFF"/>
                  </a:solidFill>
                  <a:latin typeface="Inter"/>
                  <a:ea typeface="Inter"/>
                  <a:cs typeface="Inter"/>
                  <a:sym typeface="Inter"/>
                </a:rPr>
                <a:t>. </a:t>
              </a:r>
              <a:endParaRPr dirty="0"/>
            </a:p>
          </p:txBody>
        </p:sp>
      </p:grpSp>
      <p:grpSp>
        <p:nvGrpSpPr>
          <p:cNvPr id="184" name="Google Shape;184;p12"/>
          <p:cNvGrpSpPr/>
          <p:nvPr/>
        </p:nvGrpSpPr>
        <p:grpSpPr>
          <a:xfrm>
            <a:off x="9427594" y="507760"/>
            <a:ext cx="8348273" cy="2806314"/>
            <a:chOff x="0" y="0"/>
            <a:chExt cx="2198722" cy="739112"/>
          </a:xfrm>
        </p:grpSpPr>
        <p:sp>
          <p:nvSpPr>
            <p:cNvPr id="185" name="Google Shape;185;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7" name="Google Shape;187;p12"/>
          <p:cNvGrpSpPr/>
          <p:nvPr/>
        </p:nvGrpSpPr>
        <p:grpSpPr>
          <a:xfrm>
            <a:off x="512133" y="6975282"/>
            <a:ext cx="8348273" cy="2806314"/>
            <a:chOff x="0" y="0"/>
            <a:chExt cx="2198722" cy="739112"/>
          </a:xfrm>
        </p:grpSpPr>
        <p:sp>
          <p:nvSpPr>
            <p:cNvPr id="188" name="Google Shape;188;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0" name="Google Shape;190;p12"/>
          <p:cNvGrpSpPr/>
          <p:nvPr/>
        </p:nvGrpSpPr>
        <p:grpSpPr>
          <a:xfrm>
            <a:off x="9427594" y="6975282"/>
            <a:ext cx="8348273" cy="2806314"/>
            <a:chOff x="0" y="0"/>
            <a:chExt cx="2198722" cy="739112"/>
          </a:xfrm>
        </p:grpSpPr>
        <p:sp>
          <p:nvSpPr>
            <p:cNvPr id="191" name="Google Shape;191;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3" name="Google Shape;193;p12"/>
          <p:cNvGrpSpPr/>
          <p:nvPr/>
        </p:nvGrpSpPr>
        <p:grpSpPr>
          <a:xfrm>
            <a:off x="9593943" y="686139"/>
            <a:ext cx="7665418" cy="2522737"/>
            <a:chOff x="0" y="57150"/>
            <a:chExt cx="9753600" cy="2031096"/>
          </a:xfrm>
        </p:grpSpPr>
        <p:sp>
          <p:nvSpPr>
            <p:cNvPr id="194" name="Google Shape;194;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Кои сме ние?</a:t>
              </a:r>
              <a:endParaRPr dirty="0"/>
            </a:p>
          </p:txBody>
        </p:sp>
        <p:sp>
          <p:nvSpPr>
            <p:cNvPr id="195" name="Google Shape;195;p12"/>
            <p:cNvSpPr txBox="1"/>
            <p:nvPr/>
          </p:nvSpPr>
          <p:spPr>
            <a:xfrm>
              <a:off x="0" y="449077"/>
              <a:ext cx="9753600" cy="1639169"/>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Е</a:t>
              </a:r>
              <a:r>
                <a:rPr lang="ru-RU" sz="2100" dirty="0" smtClean="0">
                  <a:solidFill>
                    <a:srgbClr val="FFFFFF"/>
                  </a:solidFill>
                  <a:latin typeface="Inter"/>
                  <a:ea typeface="Inter"/>
                  <a:cs typeface="Inter"/>
                  <a:sym typeface="Inter"/>
                </a:rPr>
                <a:t>кип </a:t>
              </a:r>
              <a:r>
                <a:rPr lang="ru-RU" sz="2100" dirty="0">
                  <a:solidFill>
                    <a:srgbClr val="FFFFFF"/>
                  </a:solidFill>
                  <a:latin typeface="Inter"/>
                  <a:ea typeface="Inter"/>
                  <a:cs typeface="Inter"/>
                  <a:sym typeface="Inter"/>
                </a:rPr>
                <a:t>от ентусиазирани професионалисти, които се стремят да предложат на клиентите най-добрите продукти и услуги. </a:t>
              </a:r>
              <a:r>
                <a:rPr lang="ru-RU" sz="2100" dirty="0" smtClean="0">
                  <a:solidFill>
                    <a:srgbClr val="FFFFFF"/>
                  </a:solidFill>
                  <a:latin typeface="Inter"/>
                  <a:ea typeface="Inter"/>
                  <a:cs typeface="Inter"/>
                  <a:sym typeface="Inter"/>
                </a:rPr>
                <a:t>Нашата </a:t>
              </a:r>
              <a:r>
                <a:rPr lang="ru-RU" sz="2100" dirty="0">
                  <a:solidFill>
                    <a:srgbClr val="FFFFFF"/>
                  </a:solidFill>
                  <a:latin typeface="Inter"/>
                  <a:ea typeface="Inter"/>
                  <a:cs typeface="Inter"/>
                  <a:sym typeface="Inter"/>
                </a:rPr>
                <a:t>екипна култура се основава на иновация, качество и отдаденост към клиентите </a:t>
              </a:r>
              <a:r>
                <a:rPr lang="ru-RU" sz="2100" dirty="0" smtClean="0">
                  <a:solidFill>
                    <a:srgbClr val="FFFFFF"/>
                  </a:solidFill>
                  <a:latin typeface="Inter"/>
                  <a:ea typeface="Inter"/>
                  <a:cs typeface="Inter"/>
                  <a:sym typeface="Inter"/>
                </a:rPr>
                <a:t>ни</a:t>
              </a:r>
              <a:r>
                <a:rPr lang="ru-RU" sz="2100" dirty="0">
                  <a:solidFill>
                    <a:srgbClr val="FFFFFF"/>
                  </a:solidFill>
                  <a:latin typeface="Inter"/>
                  <a:ea typeface="Inter"/>
                  <a:cs typeface="Inter"/>
                  <a:sym typeface="Inter"/>
                </a:rPr>
                <a:t>. Ние сме тук, за да осигурим нашите клиенти с висококачествени продукти и персонализирано обслужване.</a:t>
              </a:r>
              <a:endParaRPr dirty="0"/>
            </a:p>
          </p:txBody>
        </p:sp>
      </p:grpSp>
      <p:grpSp>
        <p:nvGrpSpPr>
          <p:cNvPr id="196" name="Google Shape;196;p12"/>
          <p:cNvGrpSpPr/>
          <p:nvPr/>
        </p:nvGrpSpPr>
        <p:grpSpPr>
          <a:xfrm>
            <a:off x="711200" y="7155543"/>
            <a:ext cx="7632700" cy="1710909"/>
            <a:chOff x="0" y="57150"/>
            <a:chExt cx="9753600" cy="1856938"/>
          </a:xfrm>
        </p:grpSpPr>
        <p:sp>
          <p:nvSpPr>
            <p:cNvPr id="197" name="Google Shape;197;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Защо го правим?</a:t>
              </a:r>
              <a:endParaRPr dirty="0"/>
            </a:p>
          </p:txBody>
        </p:sp>
        <p:sp>
          <p:nvSpPr>
            <p:cNvPr id="198" name="Google Shape;198;p12"/>
            <p:cNvSpPr txBox="1"/>
            <p:nvPr/>
          </p:nvSpPr>
          <p:spPr>
            <a:xfrm>
              <a:off x="0" y="1282741"/>
              <a:ext cx="9753600" cy="631347"/>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Вярваме, че качествената апаратура може да направи значителна разлика в ежедневието на хората. </a:t>
              </a:r>
              <a:endParaRPr dirty="0"/>
            </a:p>
          </p:txBody>
        </p:sp>
      </p:grpSp>
      <p:grpSp>
        <p:nvGrpSpPr>
          <p:cNvPr id="199" name="Google Shape;199;p12"/>
          <p:cNvGrpSpPr/>
          <p:nvPr/>
        </p:nvGrpSpPr>
        <p:grpSpPr>
          <a:xfrm>
            <a:off x="9769052" y="7108424"/>
            <a:ext cx="7822262" cy="2048876"/>
            <a:chOff x="0" y="57150"/>
            <a:chExt cx="9753600" cy="2731834"/>
          </a:xfrm>
        </p:grpSpPr>
        <p:sp>
          <p:nvSpPr>
            <p:cNvPr id="200" name="Google Shape;200;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Как го правим?</a:t>
              </a:r>
              <a:endParaRPr dirty="0"/>
            </a:p>
          </p:txBody>
        </p:sp>
        <p:sp>
          <p:nvSpPr>
            <p:cNvPr id="201" name="Google Shape;201;p12"/>
            <p:cNvSpPr txBox="1"/>
            <p:nvPr/>
          </p:nvSpPr>
          <p:spPr>
            <a:xfrm>
              <a:off x="0" y="1237791"/>
              <a:ext cx="9753600" cy="1551193"/>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За да постигнем нашата мисия, </a:t>
              </a:r>
              <a:r>
                <a:rPr lang="ru-RU" sz="2100" dirty="0" smtClean="0">
                  <a:solidFill>
                    <a:srgbClr val="FFFFFF"/>
                  </a:solidFill>
                  <a:latin typeface="Inter"/>
                  <a:ea typeface="Inter"/>
                  <a:cs typeface="Inter"/>
                  <a:sym typeface="Inter"/>
                </a:rPr>
                <a:t>ние избираме </a:t>
              </a:r>
              <a:r>
                <a:rPr lang="ru-RU" sz="2100" dirty="0">
                  <a:solidFill>
                    <a:srgbClr val="FFFFFF"/>
                  </a:solidFill>
                  <a:latin typeface="Inter"/>
                  <a:ea typeface="Inter"/>
                  <a:cs typeface="Inter"/>
                  <a:sym typeface="Inter"/>
                </a:rPr>
                <a:t>внимателно нашите продукти, работим само с водещи марки и доставчици на пазара и осигуряваме непрекъснато високо ниво на обслужване на клиентите. </a:t>
              </a:r>
              <a:endParaRPr dirty="0"/>
            </a:p>
          </p:txBody>
        </p:sp>
      </p:grpSp>
    </p:spTree>
    <p:extLst>
      <p:ext uri="{BB962C8B-B14F-4D97-AF65-F5344CB8AC3E}">
        <p14:creationId xmlns:p14="http://schemas.microsoft.com/office/powerpoint/2010/main" val="3894001003"/>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grpSp>
        <p:nvGrpSpPr>
          <p:cNvPr id="220" name="Google Shape;220;p14"/>
          <p:cNvGrpSpPr/>
          <p:nvPr/>
        </p:nvGrpSpPr>
        <p:grpSpPr>
          <a:xfrm>
            <a:off x="512133" y="507760"/>
            <a:ext cx="17263734" cy="9271481"/>
            <a:chOff x="0" y="0"/>
            <a:chExt cx="4546827" cy="2441871"/>
          </a:xfrm>
        </p:grpSpPr>
        <p:sp>
          <p:nvSpPr>
            <p:cNvPr id="221" name="Google Shape;221;p1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4" name="Google Shape;224;p14"/>
          <p:cNvSpPr txBox="1"/>
          <p:nvPr/>
        </p:nvSpPr>
        <p:spPr>
          <a:xfrm>
            <a:off x="852842" y="829768"/>
            <a:ext cx="14695500" cy="66479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bg-BG" sz="5400" b="1" dirty="0" smtClean="0">
                <a:solidFill>
                  <a:srgbClr val="FFFFFF"/>
                </a:solidFill>
                <a:latin typeface="Inter"/>
                <a:ea typeface="Inter"/>
                <a:sym typeface="Inter"/>
              </a:rPr>
              <a:t>Регистрация                                        Вход</a:t>
            </a:r>
            <a:endParaRPr sz="5400"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3" y="1654629"/>
            <a:ext cx="17263734" cy="8124611"/>
          </a:xfrm>
          <a:prstGeom prst="rect">
            <a:avLst/>
          </a:prstGeom>
        </p:spPr>
      </p:pic>
    </p:spTree>
    <p:extLst>
      <p:ext uri="{BB962C8B-B14F-4D97-AF65-F5344CB8AC3E}">
        <p14:creationId xmlns:p14="http://schemas.microsoft.com/office/powerpoint/2010/main" val="77832088"/>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3"/>
        <p:cNvGrpSpPr/>
        <p:nvPr/>
      </p:nvGrpSpPr>
      <p:grpSpPr>
        <a:xfrm>
          <a:off x="0" y="0"/>
          <a:ext cx="0" cy="0"/>
          <a:chOff x="0" y="0"/>
          <a:chExt cx="0" cy="0"/>
        </a:xfrm>
      </p:grpSpPr>
      <p:grpSp>
        <p:nvGrpSpPr>
          <p:cNvPr id="324" name="Google Shape;324;p19"/>
          <p:cNvGrpSpPr/>
          <p:nvPr/>
        </p:nvGrpSpPr>
        <p:grpSpPr>
          <a:xfrm>
            <a:off x="10353368" y="383458"/>
            <a:ext cx="7088909" cy="827975"/>
            <a:chOff x="0" y="0"/>
            <a:chExt cx="1551640" cy="1032126"/>
          </a:xfrm>
        </p:grpSpPr>
        <p:sp>
          <p:nvSpPr>
            <p:cNvPr id="325" name="Google Shape;325;p19"/>
            <p:cNvSpPr/>
            <p:nvPr/>
          </p:nvSpPr>
          <p:spPr>
            <a:xfrm>
              <a:off x="0" y="0"/>
              <a:ext cx="1551640" cy="1032126"/>
            </a:xfrm>
            <a:custGeom>
              <a:avLst/>
              <a:gdLst/>
              <a:ahLst/>
              <a:cxnLst/>
              <a:rect l="l" t="t" r="r" b="b"/>
              <a:pathLst>
                <a:path w="1551640" h="1032126" extrusionOk="0">
                  <a:moveTo>
                    <a:pt x="67020" y="0"/>
                  </a:moveTo>
                  <a:lnTo>
                    <a:pt x="1484621" y="0"/>
                  </a:lnTo>
                  <a:cubicBezTo>
                    <a:pt x="1502395" y="0"/>
                    <a:pt x="1519442" y="7061"/>
                    <a:pt x="1532011" y="19630"/>
                  </a:cubicBezTo>
                  <a:cubicBezTo>
                    <a:pt x="1544579" y="32198"/>
                    <a:pt x="1551640" y="49245"/>
                    <a:pt x="1551640" y="67020"/>
                  </a:cubicBezTo>
                  <a:lnTo>
                    <a:pt x="1551640" y="965106"/>
                  </a:lnTo>
                  <a:cubicBezTo>
                    <a:pt x="1551640" y="1002120"/>
                    <a:pt x="1521635" y="1032126"/>
                    <a:pt x="1484621" y="1032126"/>
                  </a:cubicBezTo>
                  <a:lnTo>
                    <a:pt x="67020" y="1032126"/>
                  </a:lnTo>
                  <a:cubicBezTo>
                    <a:pt x="49245" y="1032126"/>
                    <a:pt x="32198" y="1025065"/>
                    <a:pt x="19630" y="1012496"/>
                  </a:cubicBezTo>
                  <a:cubicBezTo>
                    <a:pt x="7061" y="999927"/>
                    <a:pt x="0" y="982881"/>
                    <a:pt x="0" y="965106"/>
                  </a:cubicBezTo>
                  <a:lnTo>
                    <a:pt x="0" y="67020"/>
                  </a:lnTo>
                  <a:cubicBezTo>
                    <a:pt x="0" y="49245"/>
                    <a:pt x="7061" y="32198"/>
                    <a:pt x="19630" y="19630"/>
                  </a:cubicBezTo>
                  <a:cubicBezTo>
                    <a:pt x="32198" y="7061"/>
                    <a:pt x="49245" y="0"/>
                    <a:pt x="67020"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txBox="1"/>
            <p:nvPr/>
          </p:nvSpPr>
          <p:spPr>
            <a:xfrm>
              <a:off x="0" y="9525"/>
              <a:ext cx="1551640" cy="10226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0" name="Google Shape;330;p19"/>
          <p:cNvSpPr txBox="1"/>
          <p:nvPr/>
        </p:nvSpPr>
        <p:spPr>
          <a:xfrm>
            <a:off x="10659229" y="435836"/>
            <a:ext cx="7202898" cy="7755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bg-BG" sz="5600" b="1" i="0" u="none" strike="noStrike" cap="none" dirty="0" smtClean="0">
                <a:solidFill>
                  <a:srgbClr val="FFFFFF"/>
                </a:solidFill>
                <a:latin typeface="Inter"/>
                <a:ea typeface="Inter"/>
                <a:cs typeface="Inter"/>
                <a:sym typeface="Inter"/>
              </a:rPr>
              <a:t>Начална страница</a:t>
            </a:r>
            <a:endParaRPr sz="5600"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933518" cy="3918450"/>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18449"/>
            <a:ext cx="9933517" cy="3175526"/>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8" y="7093975"/>
            <a:ext cx="9948266" cy="3193026"/>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3517" y="2566218"/>
            <a:ext cx="8395370" cy="2861187"/>
          </a:xfrm>
          <a:prstGeom prst="rect">
            <a:avLst/>
          </a:prstGeom>
        </p:spPr>
      </p:pic>
      <p:pic>
        <p:nvPicPr>
          <p:cNvPr id="9" name="Picture 8"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66671" y="5427406"/>
            <a:ext cx="8421329" cy="4859594"/>
          </a:xfrm>
          <a:prstGeom prst="rect">
            <a:avLst/>
          </a:prstGeom>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7"/>
        <p:cNvGrpSpPr/>
        <p:nvPr/>
      </p:nvGrpSpPr>
      <p:grpSpPr>
        <a:xfrm>
          <a:off x="0" y="0"/>
          <a:ext cx="0" cy="0"/>
          <a:chOff x="0" y="0"/>
          <a:chExt cx="0" cy="0"/>
        </a:xfrm>
      </p:grpSpPr>
      <p:grpSp>
        <p:nvGrpSpPr>
          <p:cNvPr id="308" name="Google Shape;308;p18"/>
          <p:cNvGrpSpPr/>
          <p:nvPr/>
        </p:nvGrpSpPr>
        <p:grpSpPr>
          <a:xfrm>
            <a:off x="512133" y="507760"/>
            <a:ext cx="17263734" cy="2583745"/>
            <a:chOff x="0" y="0"/>
            <a:chExt cx="4546827" cy="680493"/>
          </a:xfrm>
        </p:grpSpPr>
        <p:sp>
          <p:nvSpPr>
            <p:cNvPr id="309" name="Google Shape;309;p18"/>
            <p:cNvSpPr/>
            <p:nvPr/>
          </p:nvSpPr>
          <p:spPr>
            <a:xfrm>
              <a:off x="0" y="0"/>
              <a:ext cx="4546827" cy="680493"/>
            </a:xfrm>
            <a:custGeom>
              <a:avLst/>
              <a:gdLst/>
              <a:ahLst/>
              <a:cxnLst/>
              <a:rect l="l" t="t" r="r" b="b"/>
              <a:pathLst>
                <a:path w="4546827" h="680493" extrusionOk="0">
                  <a:moveTo>
                    <a:pt x="22871" y="0"/>
                  </a:moveTo>
                  <a:lnTo>
                    <a:pt x="4523956" y="0"/>
                  </a:lnTo>
                  <a:cubicBezTo>
                    <a:pt x="4536587" y="0"/>
                    <a:pt x="4546827" y="10240"/>
                    <a:pt x="4546827" y="22871"/>
                  </a:cubicBezTo>
                  <a:lnTo>
                    <a:pt x="4546827" y="657622"/>
                  </a:lnTo>
                  <a:cubicBezTo>
                    <a:pt x="4546827" y="670253"/>
                    <a:pt x="4536587" y="680493"/>
                    <a:pt x="4523956" y="680493"/>
                  </a:cubicBezTo>
                  <a:lnTo>
                    <a:pt x="22871" y="680493"/>
                  </a:lnTo>
                  <a:cubicBezTo>
                    <a:pt x="10240" y="680493"/>
                    <a:pt x="0" y="670253"/>
                    <a:pt x="0" y="657622"/>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8"/>
            <p:cNvSpPr txBox="1"/>
            <p:nvPr/>
          </p:nvSpPr>
          <p:spPr>
            <a:xfrm>
              <a:off x="0" y="9525"/>
              <a:ext cx="4546827" cy="670968"/>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18"/>
          <p:cNvGrpSpPr/>
          <p:nvPr/>
        </p:nvGrpSpPr>
        <p:grpSpPr>
          <a:xfrm>
            <a:off x="512132" y="4218038"/>
            <a:ext cx="5977157" cy="5722375"/>
            <a:chOff x="0" y="0"/>
            <a:chExt cx="1551640" cy="1646597"/>
          </a:xfrm>
        </p:grpSpPr>
        <p:sp>
          <p:nvSpPr>
            <p:cNvPr id="312" name="Google Shape;312;p18"/>
            <p:cNvSpPr/>
            <p:nvPr/>
          </p:nvSpPr>
          <p:spPr>
            <a:xfrm>
              <a:off x="0" y="0"/>
              <a:ext cx="1551640" cy="1646597"/>
            </a:xfrm>
            <a:custGeom>
              <a:avLst/>
              <a:gdLst/>
              <a:ahLst/>
              <a:cxnLst/>
              <a:rect l="l" t="t" r="r" b="b"/>
              <a:pathLst>
                <a:path w="1551640" h="1646597" extrusionOk="0">
                  <a:moveTo>
                    <a:pt x="67020" y="0"/>
                  </a:moveTo>
                  <a:lnTo>
                    <a:pt x="1484621" y="0"/>
                  </a:lnTo>
                  <a:cubicBezTo>
                    <a:pt x="1502395" y="0"/>
                    <a:pt x="1519442" y="7061"/>
                    <a:pt x="1532011" y="19630"/>
                  </a:cubicBezTo>
                  <a:cubicBezTo>
                    <a:pt x="1544579" y="32198"/>
                    <a:pt x="1551640" y="49245"/>
                    <a:pt x="1551640" y="67020"/>
                  </a:cubicBezTo>
                  <a:lnTo>
                    <a:pt x="1551640" y="1579577"/>
                  </a:lnTo>
                  <a:cubicBezTo>
                    <a:pt x="1551640" y="1616591"/>
                    <a:pt x="1521635" y="1646597"/>
                    <a:pt x="1484621" y="1646597"/>
                  </a:cubicBezTo>
                  <a:lnTo>
                    <a:pt x="67020" y="1646597"/>
                  </a:lnTo>
                  <a:cubicBezTo>
                    <a:pt x="49245" y="1646597"/>
                    <a:pt x="32198" y="1639536"/>
                    <a:pt x="19630" y="1626967"/>
                  </a:cubicBezTo>
                  <a:cubicBezTo>
                    <a:pt x="7061" y="1614399"/>
                    <a:pt x="0" y="1597352"/>
                    <a:pt x="0" y="1579577"/>
                  </a:cubicBezTo>
                  <a:lnTo>
                    <a:pt x="0" y="67020"/>
                  </a:lnTo>
                  <a:cubicBezTo>
                    <a:pt x="0" y="49245"/>
                    <a:pt x="7061" y="32198"/>
                    <a:pt x="19630" y="19630"/>
                  </a:cubicBezTo>
                  <a:cubicBezTo>
                    <a:pt x="32198" y="7061"/>
                    <a:pt x="49245" y="0"/>
                    <a:pt x="67020"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txBox="1"/>
            <p:nvPr/>
          </p:nvSpPr>
          <p:spPr>
            <a:xfrm>
              <a:off x="0" y="9525"/>
              <a:ext cx="1551640" cy="1637072"/>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4" name="Google Shape;314;p18"/>
          <p:cNvSpPr txBox="1"/>
          <p:nvPr/>
        </p:nvSpPr>
        <p:spPr>
          <a:xfrm>
            <a:off x="1028700" y="1219200"/>
            <a:ext cx="16230600" cy="1329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bg-BG" sz="9600" b="1" i="0" u="none" strike="noStrike" cap="none" dirty="0" smtClean="0">
                <a:solidFill>
                  <a:srgbClr val="FFFFFF"/>
                </a:solidFill>
                <a:latin typeface="Inter"/>
                <a:ea typeface="Inter"/>
                <a:cs typeface="Inter"/>
                <a:sym typeface="Inter"/>
              </a:rPr>
              <a:t>Конкурентите</a:t>
            </a:r>
            <a:endParaRPr dirty="0"/>
          </a:p>
        </p:txBody>
      </p:sp>
      <p:sp>
        <p:nvSpPr>
          <p:cNvPr id="315" name="Google Shape;315;p18"/>
          <p:cNvSpPr txBox="1"/>
          <p:nvPr/>
        </p:nvSpPr>
        <p:spPr>
          <a:xfrm>
            <a:off x="766916" y="5201353"/>
            <a:ext cx="5489023" cy="398878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bg-BG" sz="2400" b="0" i="0" u="none" strike="noStrike" cap="none" dirty="0" smtClean="0">
                <a:solidFill>
                  <a:srgbClr val="FFFFFF"/>
                </a:solidFill>
                <a:latin typeface="Inter"/>
                <a:ea typeface="Inter"/>
                <a:cs typeface="Inter"/>
                <a:sym typeface="Inter"/>
              </a:rPr>
              <a:t>В следващите слайдове ще разгледаме началните страници нашите конкуренти ,а именно на :</a:t>
            </a:r>
          </a:p>
          <a:p>
            <a:pPr marL="0" marR="0" lvl="0" indent="0" algn="l" rtl="0">
              <a:lnSpc>
                <a:spcPct val="90000"/>
              </a:lnSpc>
              <a:spcBef>
                <a:spcPts val="0"/>
              </a:spcBef>
              <a:spcAft>
                <a:spcPts val="0"/>
              </a:spcAft>
              <a:buNone/>
            </a:pPr>
            <a:endParaRPr lang="bg-BG" sz="2400" b="0" i="0" u="none" strike="noStrike" cap="none" dirty="0" smtClean="0">
              <a:solidFill>
                <a:srgbClr val="FFFFFF"/>
              </a:solidFill>
              <a:latin typeface="Inter"/>
              <a:ea typeface="Inter"/>
              <a:cs typeface="Inter"/>
              <a:sym typeface="Inter"/>
            </a:endParaRPr>
          </a:p>
          <a:p>
            <a:pPr marL="342900" marR="0" lvl="0" indent="-342900" algn="l" rtl="0">
              <a:lnSpc>
                <a:spcPct val="90000"/>
              </a:lnSpc>
              <a:spcBef>
                <a:spcPts val="0"/>
              </a:spcBef>
              <a:spcAft>
                <a:spcPts val="0"/>
              </a:spcAft>
              <a:buFont typeface="Wingdings" panose="05000000000000000000" pitchFamily="2" charset="2"/>
              <a:buChar char="q"/>
            </a:pPr>
            <a:r>
              <a:rPr lang="en-US" sz="2400" dirty="0" smtClean="0">
                <a:solidFill>
                  <a:srgbClr val="FFFFFF"/>
                </a:solidFill>
                <a:latin typeface="Inter"/>
                <a:ea typeface="Inter"/>
                <a:sym typeface="Inter"/>
              </a:rPr>
              <a:t>Ardes.bg</a:t>
            </a:r>
          </a:p>
          <a:p>
            <a:pPr marL="342900" marR="0" lvl="0" indent="-342900" algn="l" rtl="0">
              <a:lnSpc>
                <a:spcPct val="90000"/>
              </a:lnSpc>
              <a:spcBef>
                <a:spcPts val="0"/>
              </a:spcBef>
              <a:spcAft>
                <a:spcPts val="0"/>
              </a:spcAft>
              <a:buFont typeface="Wingdings" panose="05000000000000000000" pitchFamily="2" charset="2"/>
              <a:buChar char="q"/>
            </a:pPr>
            <a:r>
              <a:rPr lang="en-US" sz="2400" dirty="0" smtClean="0">
                <a:solidFill>
                  <a:srgbClr val="FFFFFF"/>
                </a:solidFill>
                <a:latin typeface="Inter"/>
                <a:ea typeface="Inter"/>
                <a:sym typeface="Inter"/>
              </a:rPr>
              <a:t>Desktop.bg</a:t>
            </a:r>
          </a:p>
          <a:p>
            <a:pPr marL="342900" marR="0" lvl="0" indent="-342900" algn="l" rtl="0">
              <a:lnSpc>
                <a:spcPct val="90000"/>
              </a:lnSpc>
              <a:spcBef>
                <a:spcPts val="0"/>
              </a:spcBef>
              <a:spcAft>
                <a:spcPts val="0"/>
              </a:spcAft>
              <a:buFont typeface="Wingdings" panose="05000000000000000000" pitchFamily="2" charset="2"/>
              <a:buChar char="q"/>
            </a:pPr>
            <a:r>
              <a:rPr lang="en-US" sz="2400" dirty="0" smtClean="0">
                <a:solidFill>
                  <a:srgbClr val="FFFFFF"/>
                </a:solidFill>
                <a:latin typeface="Inter"/>
                <a:ea typeface="Inter"/>
                <a:sym typeface="Inter"/>
              </a:rPr>
              <a:t>Technopolis.bg</a:t>
            </a:r>
            <a:endParaRPr lang="bg-BG" sz="2400" dirty="0" smtClean="0">
              <a:solidFill>
                <a:srgbClr val="FFFFFF"/>
              </a:solidFill>
              <a:latin typeface="Inter"/>
              <a:ea typeface="Inter"/>
              <a:sym typeface="Inter"/>
            </a:endParaRPr>
          </a:p>
          <a:p>
            <a:pPr marL="342900" marR="0" lvl="0" indent="-342900" algn="l" rtl="0">
              <a:lnSpc>
                <a:spcPct val="90000"/>
              </a:lnSpc>
              <a:spcBef>
                <a:spcPts val="0"/>
              </a:spcBef>
              <a:spcAft>
                <a:spcPts val="0"/>
              </a:spcAft>
              <a:buFont typeface="Wingdings" panose="05000000000000000000" pitchFamily="2" charset="2"/>
              <a:buChar char="q"/>
            </a:pPr>
            <a:endParaRPr lang="en-US" sz="2400" dirty="0" smtClean="0">
              <a:solidFill>
                <a:srgbClr val="FFFFFF"/>
              </a:solidFill>
              <a:latin typeface="Inter"/>
              <a:ea typeface="Inter"/>
              <a:sym typeface="Inter"/>
            </a:endParaRPr>
          </a:p>
          <a:p>
            <a:pPr marL="0" marR="0" lvl="0" indent="0" algn="l" rtl="0">
              <a:lnSpc>
                <a:spcPct val="90000"/>
              </a:lnSpc>
              <a:spcBef>
                <a:spcPts val="0"/>
              </a:spcBef>
              <a:spcAft>
                <a:spcPts val="0"/>
              </a:spcAft>
              <a:buNone/>
            </a:pPr>
            <a:r>
              <a:rPr lang="bg-BG" sz="2400" dirty="0" smtClean="0">
                <a:solidFill>
                  <a:srgbClr val="FFFFFF"/>
                </a:solidFill>
                <a:latin typeface="Inter"/>
                <a:ea typeface="Inter"/>
                <a:sym typeface="Inter"/>
              </a:rPr>
              <a:t>Също така ще разгледаме и избрани от тези сайтове елементи,</a:t>
            </a:r>
            <a:r>
              <a:rPr lang="bg-BG" sz="2400" dirty="0">
                <a:solidFill>
                  <a:srgbClr val="FFFFFF"/>
                </a:solidFill>
                <a:latin typeface="Inter"/>
                <a:ea typeface="Inter"/>
                <a:sym typeface="Inter"/>
              </a:rPr>
              <a:t> </a:t>
            </a:r>
            <a:r>
              <a:rPr lang="bg-BG" sz="2400" dirty="0" smtClean="0">
                <a:solidFill>
                  <a:srgbClr val="FFFFFF"/>
                </a:solidFill>
                <a:latin typeface="Inter"/>
                <a:ea typeface="Inter"/>
                <a:sym typeface="Inter"/>
              </a:rPr>
              <a:t>които ни харесват и ние бихме могли да използваме .</a:t>
            </a:r>
            <a:endParaRPr sz="1600" dirty="0"/>
          </a:p>
        </p:txBody>
      </p:sp>
      <p:grpSp>
        <p:nvGrpSpPr>
          <p:cNvPr id="316" name="Google Shape;316;p18"/>
          <p:cNvGrpSpPr/>
          <p:nvPr/>
        </p:nvGrpSpPr>
        <p:grpSpPr>
          <a:xfrm>
            <a:off x="6801707" y="3527318"/>
            <a:ext cx="10974160" cy="6251922"/>
            <a:chOff x="0" y="0"/>
            <a:chExt cx="2890314" cy="1646597"/>
          </a:xfrm>
        </p:grpSpPr>
        <p:sp>
          <p:nvSpPr>
            <p:cNvPr id="317" name="Google Shape;317;p18"/>
            <p:cNvSpPr/>
            <p:nvPr/>
          </p:nvSpPr>
          <p:spPr>
            <a:xfrm>
              <a:off x="0" y="0"/>
              <a:ext cx="2890314" cy="1646597"/>
            </a:xfrm>
            <a:custGeom>
              <a:avLst/>
              <a:gdLst/>
              <a:ahLst/>
              <a:cxnLst/>
              <a:rect l="l" t="t" r="r" b="b"/>
              <a:pathLst>
                <a:path w="2890314" h="1646597" extrusionOk="0">
                  <a:moveTo>
                    <a:pt x="35979" y="0"/>
                  </a:moveTo>
                  <a:lnTo>
                    <a:pt x="2854335" y="0"/>
                  </a:lnTo>
                  <a:cubicBezTo>
                    <a:pt x="2874205" y="0"/>
                    <a:pt x="2890314" y="16108"/>
                    <a:pt x="2890314" y="35979"/>
                  </a:cubicBezTo>
                  <a:lnTo>
                    <a:pt x="2890314" y="1610618"/>
                  </a:lnTo>
                  <a:cubicBezTo>
                    <a:pt x="2890314" y="1630488"/>
                    <a:pt x="2874205" y="1646597"/>
                    <a:pt x="2854335" y="1646597"/>
                  </a:cubicBezTo>
                  <a:lnTo>
                    <a:pt x="35979" y="1646597"/>
                  </a:lnTo>
                  <a:cubicBezTo>
                    <a:pt x="16108" y="1646597"/>
                    <a:pt x="0" y="1630488"/>
                    <a:pt x="0" y="1610618"/>
                  </a:cubicBezTo>
                  <a:lnTo>
                    <a:pt x="0" y="35979"/>
                  </a:lnTo>
                  <a:cubicBezTo>
                    <a:pt x="0" y="16108"/>
                    <a:pt x="16108" y="0"/>
                    <a:pt x="35979"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txBox="1"/>
            <p:nvPr/>
          </p:nvSpPr>
          <p:spPr>
            <a:xfrm>
              <a:off x="0" y="9525"/>
              <a:ext cx="2890314" cy="1637072"/>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19" name="Google Shape;319;p18"/>
          <p:cNvPicPr preferRelativeResize="0"/>
          <p:nvPr/>
        </p:nvPicPr>
        <p:blipFill rotWithShape="1">
          <a:blip r:embed="rId3">
            <a:alphaModFix/>
          </a:blip>
          <a:srcRect/>
          <a:stretch/>
        </p:blipFill>
        <p:spPr>
          <a:xfrm>
            <a:off x="6255939" y="2798435"/>
            <a:ext cx="12065696" cy="7423477"/>
          </a:xfrm>
          <a:prstGeom prst="rect">
            <a:avLst/>
          </a:prstGeom>
          <a:noFill/>
          <a:ln>
            <a:noFill/>
          </a:ln>
        </p:spPr>
      </p:pic>
    </p:spTree>
    <p:extLst>
      <p:ext uri="{BB962C8B-B14F-4D97-AF65-F5344CB8AC3E}">
        <p14:creationId xmlns:p14="http://schemas.microsoft.com/office/powerpoint/2010/main" val="654524415"/>
      </p:ext>
    </p:extLst>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657" y="0"/>
            <a:ext cx="9492343" cy="10287000"/>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 y="1"/>
            <a:ext cx="8794065" cy="10406742"/>
          </a:xfrm>
          <a:prstGeom prst="rect">
            <a:avLst/>
          </a:prstGeom>
        </p:spPr>
      </p:pic>
    </p:spTree>
    <p:extLst>
      <p:ext uri="{BB962C8B-B14F-4D97-AF65-F5344CB8AC3E}">
        <p14:creationId xmlns:p14="http://schemas.microsoft.com/office/powerpoint/2010/main" val="3852747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rotWithShape="1">
          <a:blip r:embed="rId2">
            <a:extLst>
              <a:ext uri="{28A0092B-C50C-407E-A947-70E740481C1C}">
                <a14:useLocalDpi xmlns:a14="http://schemas.microsoft.com/office/drawing/2010/main" val="0"/>
              </a:ext>
            </a:extLst>
          </a:blip>
          <a:srcRect l="1487" t="3288" r="1217"/>
          <a:stretch/>
        </p:blipFill>
        <p:spPr>
          <a:xfrm>
            <a:off x="0" y="-23204"/>
            <a:ext cx="8940799" cy="10310204"/>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800" y="-23204"/>
            <a:ext cx="9347200" cy="10310204"/>
          </a:xfrm>
          <a:prstGeom prst="rect">
            <a:avLst/>
          </a:prstGeom>
        </p:spPr>
      </p:pic>
    </p:spTree>
    <p:extLst>
      <p:ext uri="{BB962C8B-B14F-4D97-AF65-F5344CB8AC3E}">
        <p14:creationId xmlns:p14="http://schemas.microsoft.com/office/powerpoint/2010/main" val="16324306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45978" cy="10290940"/>
          </a:xfrm>
          <a:prstGeom prst="rect">
            <a:avLst/>
          </a:prstGeom>
        </p:spPr>
      </p:pic>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l="8557" r="181" b="19570"/>
          <a:stretch/>
        </p:blipFill>
        <p:spPr>
          <a:xfrm>
            <a:off x="9345978" y="0"/>
            <a:ext cx="8942022" cy="10286999"/>
          </a:xfrm>
          <a:prstGeom prst="rect">
            <a:avLst/>
          </a:prstGeom>
        </p:spPr>
      </p:pic>
    </p:spTree>
    <p:extLst>
      <p:ext uri="{BB962C8B-B14F-4D97-AF65-F5344CB8AC3E}">
        <p14:creationId xmlns:p14="http://schemas.microsoft.com/office/powerpoint/2010/main" val="526999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5"/>
            <a:ext cx="18288000" cy="10281355"/>
          </a:xfrm>
          <a:prstGeom prst="rect">
            <a:avLst/>
          </a:prstGeom>
        </p:spPr>
      </p:pic>
    </p:spTree>
    <p:extLst>
      <p:ext uri="{BB962C8B-B14F-4D97-AF65-F5344CB8AC3E}">
        <p14:creationId xmlns:p14="http://schemas.microsoft.com/office/powerpoint/2010/main" val="2447783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288001" cy="10305143"/>
          </a:xfrm>
          <a:prstGeom prst="rect">
            <a:avLst/>
          </a:prstGeom>
        </p:spPr>
      </p:pic>
    </p:spTree>
    <p:extLst>
      <p:ext uri="{BB962C8B-B14F-4D97-AF65-F5344CB8AC3E}">
        <p14:creationId xmlns:p14="http://schemas.microsoft.com/office/powerpoint/2010/main" val="7547249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9602"/>
            <a:ext cx="18287999" cy="45973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8288000" cy="5689600"/>
          </a:xfrm>
          <a:prstGeom prst="rect">
            <a:avLst/>
          </a:prstGeom>
        </p:spPr>
      </p:pic>
    </p:spTree>
    <p:extLst>
      <p:ext uri="{BB962C8B-B14F-4D97-AF65-F5344CB8AC3E}">
        <p14:creationId xmlns:p14="http://schemas.microsoft.com/office/powerpoint/2010/main" val="39814544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81204" cy="10286999"/>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1204" y="-1"/>
            <a:ext cx="9006796" cy="10286999"/>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8288000" cy="11222291"/>
          </a:xfrm>
          <a:prstGeom prst="rect">
            <a:avLst/>
          </a:prstGeom>
        </p:spPr>
      </p:pic>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8510" y="1439563"/>
            <a:ext cx="15945387" cy="5805002"/>
          </a:xfrm>
          <a:prstGeom prst="rect">
            <a:avLst/>
          </a:prstGeom>
        </p:spPr>
      </p:pic>
    </p:spTree>
    <p:extLst>
      <p:ext uri="{BB962C8B-B14F-4D97-AF65-F5344CB8AC3E}">
        <p14:creationId xmlns:p14="http://schemas.microsoft.com/office/powerpoint/2010/main" val="136877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3731342" cy="10287001"/>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42" y="0"/>
            <a:ext cx="10545096" cy="10287000"/>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2697" y="-1"/>
            <a:ext cx="4085303" cy="10287001"/>
          </a:xfrm>
          <a:prstGeom prst="rect">
            <a:avLst/>
          </a:prstGeom>
        </p:spPr>
      </p:pic>
    </p:spTree>
    <p:extLst>
      <p:ext uri="{BB962C8B-B14F-4D97-AF65-F5344CB8AC3E}">
        <p14:creationId xmlns:p14="http://schemas.microsoft.com/office/powerpoint/2010/main" val="27796590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288000" cy="10397612"/>
          </a:xfrm>
          <a:prstGeom prst="rect">
            <a:avLst/>
          </a:prstGeom>
        </p:spPr>
      </p:pic>
    </p:spTree>
    <p:extLst>
      <p:ext uri="{BB962C8B-B14F-4D97-AF65-F5344CB8AC3E}">
        <p14:creationId xmlns:p14="http://schemas.microsoft.com/office/powerpoint/2010/main" val="4524229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5"/>
        <p:cNvGrpSpPr/>
        <p:nvPr/>
      </p:nvGrpSpPr>
      <p:grpSpPr>
        <a:xfrm>
          <a:off x="0" y="0"/>
          <a:ext cx="0" cy="0"/>
          <a:chOff x="0" y="0"/>
          <a:chExt cx="0" cy="0"/>
        </a:xfrm>
      </p:grpSpPr>
      <p:grpSp>
        <p:nvGrpSpPr>
          <p:cNvPr id="436" name="Google Shape;436;p25"/>
          <p:cNvGrpSpPr/>
          <p:nvPr/>
        </p:nvGrpSpPr>
        <p:grpSpPr>
          <a:xfrm>
            <a:off x="276159" y="298434"/>
            <a:ext cx="17263734" cy="9271481"/>
            <a:chOff x="0" y="0"/>
            <a:chExt cx="4546827" cy="2441871"/>
          </a:xfrm>
        </p:grpSpPr>
        <p:sp>
          <p:nvSpPr>
            <p:cNvPr id="437" name="Google Shape;437;p25"/>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9" name="Google Shape;439;p25"/>
          <p:cNvSpPr txBox="1"/>
          <p:nvPr/>
        </p:nvSpPr>
        <p:spPr>
          <a:xfrm>
            <a:off x="-436897" y="7845845"/>
            <a:ext cx="7089900" cy="37005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26712" b="1" i="0" u="none" strike="noStrike" cap="none" dirty="0">
                <a:solidFill>
                  <a:srgbClr val="FFFFFF"/>
                </a:solidFill>
                <a:latin typeface="Inter"/>
                <a:ea typeface="Inter"/>
                <a:cs typeface="Inter"/>
                <a:sym typeface="Inter"/>
              </a:rPr>
              <a:t>“</a:t>
            </a:r>
            <a:endParaRPr dirty="0"/>
          </a:p>
        </p:txBody>
      </p:sp>
      <p:sp>
        <p:nvSpPr>
          <p:cNvPr id="440" name="Google Shape;440;p25"/>
          <p:cNvSpPr txBox="1"/>
          <p:nvPr/>
        </p:nvSpPr>
        <p:spPr>
          <a:xfrm>
            <a:off x="2985976" y="4009505"/>
            <a:ext cx="12673180" cy="1329595"/>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bg-BG" sz="9600" b="1" i="0" u="none" strike="noStrike" cap="none" dirty="0" smtClean="0">
                <a:solidFill>
                  <a:srgbClr val="FFFFFF"/>
                </a:solidFill>
                <a:latin typeface="Inter"/>
                <a:ea typeface="Inter"/>
                <a:cs typeface="Inter"/>
                <a:sym typeface="Inter"/>
              </a:rPr>
              <a:t>Въпроси ?</a:t>
            </a:r>
            <a:endParaRPr dirty="0"/>
          </a:p>
        </p:txBody>
      </p:sp>
      <p:sp>
        <p:nvSpPr>
          <p:cNvPr id="442" name="Google Shape;442;p25"/>
          <p:cNvSpPr txBox="1"/>
          <p:nvPr/>
        </p:nvSpPr>
        <p:spPr>
          <a:xfrm>
            <a:off x="1104900" y="874395"/>
            <a:ext cx="1349400" cy="2214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599" b="1" i="0" u="none" strike="noStrike" cap="none">
                <a:solidFill>
                  <a:srgbClr val="FFFFFF"/>
                </a:solidFill>
                <a:latin typeface="Inter"/>
                <a:ea typeface="Inter"/>
                <a:cs typeface="Inter"/>
                <a:sym typeface="Inter"/>
              </a:rPr>
              <a:t>Brand</a:t>
            </a:r>
            <a:endParaRPr/>
          </a:p>
        </p:txBody>
      </p:sp>
      <p:pic>
        <p:nvPicPr>
          <p:cNvPr id="2" name="Picture 1"/>
          <p:cNvPicPr>
            <a:picLocks noChangeAspect="1"/>
          </p:cNvPicPr>
          <p:nvPr/>
        </p:nvPicPr>
        <p:blipFill>
          <a:blip r:embed="rId3"/>
          <a:stretch>
            <a:fillRect/>
          </a:stretch>
        </p:blipFill>
        <p:spPr>
          <a:xfrm>
            <a:off x="5939947" y="6191812"/>
            <a:ext cx="6765239" cy="3018238"/>
          </a:xfrm>
          <a:prstGeom prst="rect">
            <a:avLst/>
          </a:prstGeom>
        </p:spPr>
      </p:pic>
      <p:pic>
        <p:nvPicPr>
          <p:cNvPr id="3" name="Picture 2"/>
          <p:cNvPicPr>
            <a:picLocks noChangeAspect="1"/>
          </p:cNvPicPr>
          <p:nvPr/>
        </p:nvPicPr>
        <p:blipFill>
          <a:blip r:embed="rId4"/>
          <a:stretch>
            <a:fillRect/>
          </a:stretch>
        </p:blipFill>
        <p:spPr>
          <a:xfrm>
            <a:off x="489594" y="1471624"/>
            <a:ext cx="5236918" cy="6084335"/>
          </a:xfrm>
          <a:prstGeom prst="rect">
            <a:avLst/>
          </a:prstGeom>
        </p:spPr>
      </p:pic>
      <p:pic>
        <p:nvPicPr>
          <p:cNvPr id="4" name="Picture 3"/>
          <p:cNvPicPr>
            <a:picLocks noChangeAspect="1"/>
          </p:cNvPicPr>
          <p:nvPr/>
        </p:nvPicPr>
        <p:blipFill>
          <a:blip r:embed="rId5"/>
          <a:stretch>
            <a:fillRect/>
          </a:stretch>
        </p:blipFill>
        <p:spPr>
          <a:xfrm>
            <a:off x="12685798" y="484398"/>
            <a:ext cx="4621272" cy="5347549"/>
          </a:xfrm>
          <a:prstGeom prst="rect">
            <a:avLst/>
          </a:prstGeom>
        </p:spPr>
      </p:pic>
      <p:pic>
        <p:nvPicPr>
          <p:cNvPr id="5" name="Picture 4"/>
          <p:cNvPicPr>
            <a:picLocks noChangeAspect="1"/>
          </p:cNvPicPr>
          <p:nvPr/>
        </p:nvPicPr>
        <p:blipFill>
          <a:blip r:embed="rId6"/>
          <a:stretch>
            <a:fillRect/>
          </a:stretch>
        </p:blipFill>
        <p:spPr>
          <a:xfrm>
            <a:off x="13441226" y="6679765"/>
            <a:ext cx="3748640" cy="2042332"/>
          </a:xfrm>
          <a:prstGeom prst="rect">
            <a:avLst/>
          </a:prstGeom>
        </p:spPr>
      </p:pic>
      <p:pic>
        <p:nvPicPr>
          <p:cNvPr id="6" name="Picture 5"/>
          <p:cNvPicPr>
            <a:picLocks noChangeAspect="1"/>
          </p:cNvPicPr>
          <p:nvPr/>
        </p:nvPicPr>
        <p:blipFill>
          <a:blip r:embed="rId7"/>
          <a:stretch>
            <a:fillRect/>
          </a:stretch>
        </p:blipFill>
        <p:spPr>
          <a:xfrm>
            <a:off x="5834810" y="406351"/>
            <a:ext cx="6401355" cy="2853175"/>
          </a:xfrm>
          <a:prstGeom prst="rect">
            <a:avLst/>
          </a:prstGeom>
        </p:spPr>
      </p:pic>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grpSp>
        <p:nvGrpSpPr>
          <p:cNvPr id="174" name="Google Shape;174;p12"/>
          <p:cNvGrpSpPr/>
          <p:nvPr/>
        </p:nvGrpSpPr>
        <p:grpSpPr>
          <a:xfrm>
            <a:off x="512133" y="3740343"/>
            <a:ext cx="17263734" cy="2806314"/>
            <a:chOff x="0" y="0"/>
            <a:chExt cx="4546827" cy="739112"/>
          </a:xfrm>
        </p:grpSpPr>
        <p:sp>
          <p:nvSpPr>
            <p:cNvPr id="175" name="Google Shape;175;p12"/>
            <p:cNvSpPr/>
            <p:nvPr/>
          </p:nvSpPr>
          <p:spPr>
            <a:xfrm>
              <a:off x="0" y="0"/>
              <a:ext cx="4546827" cy="739112"/>
            </a:xfrm>
            <a:custGeom>
              <a:avLst/>
              <a:gdLst/>
              <a:ahLst/>
              <a:cxnLst/>
              <a:rect l="l" t="t" r="r" b="b"/>
              <a:pathLst>
                <a:path w="4546827" h="739112" extrusionOk="0">
                  <a:moveTo>
                    <a:pt x="22871" y="0"/>
                  </a:moveTo>
                  <a:lnTo>
                    <a:pt x="4523956" y="0"/>
                  </a:lnTo>
                  <a:cubicBezTo>
                    <a:pt x="4536587" y="0"/>
                    <a:pt x="4546827" y="10240"/>
                    <a:pt x="4546827" y="22871"/>
                  </a:cubicBezTo>
                  <a:lnTo>
                    <a:pt x="4546827" y="716241"/>
                  </a:lnTo>
                  <a:cubicBezTo>
                    <a:pt x="4546827" y="728872"/>
                    <a:pt x="4536587" y="739112"/>
                    <a:pt x="4523956" y="739112"/>
                  </a:cubicBezTo>
                  <a:lnTo>
                    <a:pt x="22871" y="739112"/>
                  </a:lnTo>
                  <a:cubicBezTo>
                    <a:pt x="10240" y="739112"/>
                    <a:pt x="0" y="728872"/>
                    <a:pt x="0" y="716241"/>
                  </a:cubicBezTo>
                  <a:lnTo>
                    <a:pt x="0" y="22871"/>
                  </a:lnTo>
                  <a:cubicBezTo>
                    <a:pt x="0" y="10240"/>
                    <a:pt x="10240" y="0"/>
                    <a:pt x="22871" y="0"/>
                  </a:cubicBezTo>
                  <a:close/>
                </a:path>
              </a:pathLst>
            </a:custGeom>
            <a:gradFill>
              <a:gsLst>
                <a:gs pos="0">
                  <a:srgbClr val="7153FF">
                    <a:alpha val="23137"/>
                  </a:srgbClr>
                </a:gs>
                <a:gs pos="20000">
                  <a:srgbClr val="101010"/>
                </a:gs>
                <a:gs pos="40000">
                  <a:srgbClr val="101010"/>
                </a:gs>
                <a:gs pos="60000">
                  <a:srgbClr val="101010"/>
                </a:gs>
                <a:gs pos="8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p:nvPr/>
          </p:nvSpPr>
          <p:spPr>
            <a:xfrm>
              <a:off x="0" y="9525"/>
              <a:ext cx="4546827"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2"/>
          <p:cNvSpPr txBox="1"/>
          <p:nvPr/>
        </p:nvSpPr>
        <p:spPr>
          <a:xfrm>
            <a:off x="1983450" y="4540675"/>
            <a:ext cx="14321100" cy="11820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0" b="1" i="0" u="none" strike="noStrike" cap="none" dirty="0" smtClean="0">
                <a:solidFill>
                  <a:srgbClr val="FFFFFF"/>
                </a:solidFill>
                <a:latin typeface="Inter"/>
                <a:ea typeface="Inter"/>
                <a:cs typeface="Inter"/>
                <a:sym typeface="Inter"/>
              </a:rPr>
              <a:t>Ardes.bg</a:t>
            </a:r>
            <a:endParaRPr dirty="0"/>
          </a:p>
        </p:txBody>
      </p:sp>
      <p:grpSp>
        <p:nvGrpSpPr>
          <p:cNvPr id="178" name="Google Shape;178;p12"/>
          <p:cNvGrpSpPr/>
          <p:nvPr/>
        </p:nvGrpSpPr>
        <p:grpSpPr>
          <a:xfrm>
            <a:off x="512132" y="524671"/>
            <a:ext cx="8348273" cy="2806314"/>
            <a:chOff x="0" y="0"/>
            <a:chExt cx="2198722" cy="739112"/>
          </a:xfrm>
        </p:grpSpPr>
        <p:sp>
          <p:nvSpPr>
            <p:cNvPr id="179" name="Google Shape;179;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2"/>
          <p:cNvGrpSpPr/>
          <p:nvPr/>
        </p:nvGrpSpPr>
        <p:grpSpPr>
          <a:xfrm>
            <a:off x="825500" y="686139"/>
            <a:ext cx="7315200" cy="2048876"/>
            <a:chOff x="0" y="57150"/>
            <a:chExt cx="9753600" cy="2731835"/>
          </a:xfrm>
        </p:grpSpPr>
        <p:sp>
          <p:nvSpPr>
            <p:cNvPr id="182" name="Google Shape;182;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smtClean="0">
                  <a:solidFill>
                    <a:srgbClr val="FFFFFF"/>
                  </a:solidFill>
                  <a:latin typeface="Inter"/>
                  <a:ea typeface="Inter"/>
                  <a:cs typeface="Inter"/>
                  <a:sym typeface="Inter"/>
                </a:rPr>
                <a:t>Какво предлагат?</a:t>
              </a:r>
              <a:endParaRPr dirty="0"/>
            </a:p>
          </p:txBody>
        </p:sp>
        <p:sp>
          <p:nvSpPr>
            <p:cNvPr id="183" name="Google Shape;183;p12"/>
            <p:cNvSpPr txBox="1"/>
            <p:nvPr/>
          </p:nvSpPr>
          <p:spPr>
            <a:xfrm>
              <a:off x="0" y="849993"/>
              <a:ext cx="9753600" cy="1938992"/>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Ardes.bg е онлайн платформа, специализирана в продажбата на разнообразни апарати и уреди за дома. Те предлагат голямо разнообразие от продукти, включващи кухненски уреди, електроника и аксесоари за дома.</a:t>
              </a:r>
              <a:endParaRPr dirty="0"/>
            </a:p>
          </p:txBody>
        </p:sp>
      </p:grpSp>
      <p:grpSp>
        <p:nvGrpSpPr>
          <p:cNvPr id="184" name="Google Shape;184;p12"/>
          <p:cNvGrpSpPr/>
          <p:nvPr/>
        </p:nvGrpSpPr>
        <p:grpSpPr>
          <a:xfrm>
            <a:off x="9427594" y="507760"/>
            <a:ext cx="8348273" cy="2806314"/>
            <a:chOff x="0" y="0"/>
            <a:chExt cx="2198722" cy="739112"/>
          </a:xfrm>
        </p:grpSpPr>
        <p:sp>
          <p:nvSpPr>
            <p:cNvPr id="185" name="Google Shape;185;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7" name="Google Shape;187;p12"/>
          <p:cNvGrpSpPr/>
          <p:nvPr/>
        </p:nvGrpSpPr>
        <p:grpSpPr>
          <a:xfrm>
            <a:off x="512133" y="6975282"/>
            <a:ext cx="8348273" cy="2806314"/>
            <a:chOff x="0" y="0"/>
            <a:chExt cx="2198722" cy="739112"/>
          </a:xfrm>
        </p:grpSpPr>
        <p:sp>
          <p:nvSpPr>
            <p:cNvPr id="188" name="Google Shape;188;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0" name="Google Shape;190;p12"/>
          <p:cNvGrpSpPr/>
          <p:nvPr/>
        </p:nvGrpSpPr>
        <p:grpSpPr>
          <a:xfrm>
            <a:off x="9427594" y="6975282"/>
            <a:ext cx="8348273" cy="2806314"/>
            <a:chOff x="0" y="0"/>
            <a:chExt cx="2198722" cy="739112"/>
          </a:xfrm>
        </p:grpSpPr>
        <p:sp>
          <p:nvSpPr>
            <p:cNvPr id="191" name="Google Shape;191;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3" name="Google Shape;193;p12"/>
          <p:cNvGrpSpPr/>
          <p:nvPr/>
        </p:nvGrpSpPr>
        <p:grpSpPr>
          <a:xfrm>
            <a:off x="9593943" y="686139"/>
            <a:ext cx="7665418" cy="2231888"/>
            <a:chOff x="0" y="57150"/>
            <a:chExt cx="9753600" cy="1796929"/>
          </a:xfrm>
        </p:grpSpPr>
        <p:sp>
          <p:nvSpPr>
            <p:cNvPr id="194" name="Google Shape;194;p12"/>
            <p:cNvSpPr txBox="1"/>
            <p:nvPr/>
          </p:nvSpPr>
          <p:spPr>
            <a:xfrm>
              <a:off x="0" y="57150"/>
              <a:ext cx="9753600" cy="401429"/>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Кои </a:t>
              </a:r>
              <a:r>
                <a:rPr lang="bg-BG" sz="3600" b="1" dirty="0" smtClean="0">
                  <a:solidFill>
                    <a:srgbClr val="FFFFFF"/>
                  </a:solidFill>
                  <a:latin typeface="Inter"/>
                  <a:ea typeface="Inter"/>
                  <a:cs typeface="Inter"/>
                  <a:sym typeface="Inter"/>
                </a:rPr>
                <a:t>са те</a:t>
              </a:r>
              <a:r>
                <a:rPr lang="bg-BG" sz="3600" b="1" dirty="0">
                  <a:solidFill>
                    <a:srgbClr val="FFFFFF"/>
                  </a:solidFill>
                  <a:latin typeface="Inter"/>
                  <a:ea typeface="Inter"/>
                  <a:cs typeface="Inter"/>
                  <a:sym typeface="Inter"/>
                </a:rPr>
                <a:t>?</a:t>
              </a:r>
              <a:endParaRPr dirty="0"/>
            </a:p>
          </p:txBody>
        </p:sp>
        <p:sp>
          <p:nvSpPr>
            <p:cNvPr id="195" name="Google Shape;195;p12"/>
            <p:cNvSpPr txBox="1"/>
            <p:nvPr/>
          </p:nvSpPr>
          <p:spPr>
            <a:xfrm>
              <a:off x="0" y="449077"/>
              <a:ext cx="9753600" cy="1405002"/>
            </a:xfrm>
            <a:prstGeom prst="rect">
              <a:avLst/>
            </a:prstGeom>
            <a:noFill/>
            <a:ln>
              <a:noFill/>
            </a:ln>
          </p:spPr>
          <p:txBody>
            <a:bodyPr spcFirstLastPara="1" wrap="square" lIns="0" tIns="0" rIns="0" bIns="0" anchor="t" anchorCtr="0">
              <a:spAutoFit/>
            </a:bodyPr>
            <a:lstStyle/>
            <a:p>
              <a:pPr lvl="0">
                <a:lnSpc>
                  <a:spcPct val="90000"/>
                </a:lnSpc>
              </a:pPr>
              <a:r>
                <a:rPr lang="ru-RU" sz="2100" dirty="0" smtClean="0">
                  <a:solidFill>
                    <a:srgbClr val="FFFFFF"/>
                  </a:solidFill>
                  <a:latin typeface="Inter"/>
                  <a:ea typeface="Inter"/>
                  <a:cs typeface="Inter"/>
                  <a:sym typeface="Inter"/>
                </a:rPr>
                <a:t>Ardes.bg </a:t>
              </a:r>
              <a:r>
                <a:rPr lang="ru-RU" sz="2100" dirty="0">
                  <a:solidFill>
                    <a:srgbClr val="FFFFFF"/>
                  </a:solidFill>
                  <a:latin typeface="Inter"/>
                  <a:ea typeface="Inter"/>
                  <a:cs typeface="Inter"/>
                  <a:sym typeface="Inter"/>
                </a:rPr>
                <a:t>е съставен от екип от ангажирани професионалисти в сферата на търговията и електрониката, които се стремят да предложат на своите клиенти най-доброто в качествени продукти и услуги. Техният опит и страст към иновациите ги правят предпочитани партньори за </a:t>
              </a:r>
              <a:r>
                <a:rPr lang="ru-RU" sz="2100" dirty="0" smtClean="0">
                  <a:solidFill>
                    <a:srgbClr val="FFFFFF"/>
                  </a:solidFill>
                  <a:latin typeface="Inter"/>
                  <a:ea typeface="Inter"/>
                  <a:cs typeface="Inter"/>
                  <a:sym typeface="Inter"/>
                </a:rPr>
                <a:t>мнозина.</a:t>
              </a:r>
              <a:endParaRPr dirty="0"/>
            </a:p>
          </p:txBody>
        </p:sp>
      </p:grpSp>
      <p:grpSp>
        <p:nvGrpSpPr>
          <p:cNvPr id="196" name="Google Shape;196;p12"/>
          <p:cNvGrpSpPr/>
          <p:nvPr/>
        </p:nvGrpSpPr>
        <p:grpSpPr>
          <a:xfrm>
            <a:off x="711200" y="7155543"/>
            <a:ext cx="7632700" cy="2475587"/>
            <a:chOff x="0" y="57150"/>
            <a:chExt cx="9753600" cy="2686884"/>
          </a:xfrm>
        </p:grpSpPr>
        <p:sp>
          <p:nvSpPr>
            <p:cNvPr id="197" name="Google Shape;197;p12"/>
            <p:cNvSpPr txBox="1"/>
            <p:nvPr/>
          </p:nvSpPr>
          <p:spPr>
            <a:xfrm>
              <a:off x="0" y="57150"/>
              <a:ext cx="9753600" cy="541154"/>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Защо го </a:t>
              </a:r>
              <a:r>
                <a:rPr lang="bg-BG" sz="3600" b="1" dirty="0" smtClean="0">
                  <a:solidFill>
                    <a:srgbClr val="FFFFFF"/>
                  </a:solidFill>
                  <a:latin typeface="Inter"/>
                  <a:ea typeface="Inter"/>
                  <a:cs typeface="Inter"/>
                  <a:sym typeface="Inter"/>
                </a:rPr>
                <a:t>правят?</a:t>
              </a:r>
              <a:endParaRPr dirty="0"/>
            </a:p>
          </p:txBody>
        </p:sp>
        <p:sp>
          <p:nvSpPr>
            <p:cNvPr id="198" name="Google Shape;198;p12"/>
            <p:cNvSpPr txBox="1"/>
            <p:nvPr/>
          </p:nvSpPr>
          <p:spPr>
            <a:xfrm>
              <a:off x="0" y="849994"/>
              <a:ext cx="9753600" cy="1894040"/>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Мисията на Ardes.bg е да улесни ежедневието на своите клиенти, като им предостави висококачествени и функционални уреди за дома. Те вярват, че качествената техника може да подобри живота на хората и да им осигури комфорт и удобство в тяхния дом.</a:t>
              </a:r>
              <a:endParaRPr dirty="0"/>
            </a:p>
          </p:txBody>
        </p:sp>
      </p:grpSp>
      <p:grpSp>
        <p:nvGrpSpPr>
          <p:cNvPr id="199" name="Google Shape;199;p12"/>
          <p:cNvGrpSpPr/>
          <p:nvPr/>
        </p:nvGrpSpPr>
        <p:grpSpPr>
          <a:xfrm>
            <a:off x="9769052" y="7108424"/>
            <a:ext cx="7822262" cy="2630575"/>
            <a:chOff x="0" y="57150"/>
            <a:chExt cx="9753600" cy="3507432"/>
          </a:xfrm>
        </p:grpSpPr>
        <p:sp>
          <p:nvSpPr>
            <p:cNvPr id="200" name="Google Shape;200;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Как го </a:t>
              </a:r>
              <a:r>
                <a:rPr lang="bg-BG" sz="3600" b="1" dirty="0" smtClean="0">
                  <a:solidFill>
                    <a:srgbClr val="FFFFFF"/>
                  </a:solidFill>
                  <a:latin typeface="Inter"/>
                  <a:ea typeface="Inter"/>
                  <a:cs typeface="Inter"/>
                  <a:sym typeface="Inter"/>
                </a:rPr>
                <a:t>правят?</a:t>
              </a:r>
              <a:endParaRPr dirty="0"/>
            </a:p>
          </p:txBody>
        </p:sp>
        <p:sp>
          <p:nvSpPr>
            <p:cNvPr id="201" name="Google Shape;201;p12"/>
            <p:cNvSpPr txBox="1"/>
            <p:nvPr/>
          </p:nvSpPr>
          <p:spPr>
            <a:xfrm>
              <a:off x="0" y="849994"/>
              <a:ext cx="9753600" cy="2714588"/>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За да постигнат своята мисия, Ardes.bg избират внимателно своите продукти, сътрудничат само с водещи марки и производители в индустрията и осигуряват лесно и удобно пазаруване за своите клиенти. Техният уебсайт е създаден с мисъл за потребителите и предлага удобен начин за намиране и покупка на необходимите уреди за дома..</a:t>
              </a:r>
              <a:endParaRPr dirty="0"/>
            </a:p>
          </p:txBody>
        </p:sp>
      </p:grpSp>
    </p:spTree>
    <p:extLst>
      <p:ext uri="{BB962C8B-B14F-4D97-AF65-F5344CB8AC3E}">
        <p14:creationId xmlns:p14="http://schemas.microsoft.com/office/powerpoint/2010/main" val="3589853782"/>
      </p:ext>
    </p:extLst>
  </p:cSld>
  <p:clrMapOvr>
    <a:masterClrMapping/>
  </p:clrMapOvr>
  <p:transition spd="slow">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25"/>
        <p:cNvGrpSpPr/>
        <p:nvPr/>
      </p:nvGrpSpPr>
      <p:grpSpPr>
        <a:xfrm>
          <a:off x="0" y="0"/>
          <a:ext cx="0" cy="0"/>
          <a:chOff x="0" y="0"/>
          <a:chExt cx="0" cy="0"/>
        </a:xfrm>
      </p:grpSpPr>
      <p:grpSp>
        <p:nvGrpSpPr>
          <p:cNvPr id="426" name="Google Shape;426;p24"/>
          <p:cNvGrpSpPr/>
          <p:nvPr/>
        </p:nvGrpSpPr>
        <p:grpSpPr>
          <a:xfrm>
            <a:off x="512133" y="507760"/>
            <a:ext cx="17263734" cy="9271481"/>
            <a:chOff x="0" y="0"/>
            <a:chExt cx="4546827" cy="2441871"/>
          </a:xfrm>
        </p:grpSpPr>
        <p:sp>
          <p:nvSpPr>
            <p:cNvPr id="427" name="Google Shape;427;p24"/>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txBox="1"/>
            <p:nvPr/>
          </p:nvSpPr>
          <p:spPr>
            <a:xfrm>
              <a:off x="0" y="9525"/>
              <a:ext cx="4546827"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29" name="Google Shape;429;p24"/>
          <p:cNvPicPr preferRelativeResize="0"/>
          <p:nvPr/>
        </p:nvPicPr>
        <p:blipFill>
          <a:blip r:embed="rId3">
            <a:alphaModFix/>
          </a:blip>
          <a:stretch>
            <a:fillRect/>
          </a:stretch>
        </p:blipFill>
        <p:spPr>
          <a:xfrm>
            <a:off x="531900" y="557659"/>
            <a:ext cx="17224200" cy="7056300"/>
          </a:xfrm>
          <a:prstGeom prst="roundRect">
            <a:avLst>
              <a:gd name="adj" fmla="val 1580"/>
            </a:avLst>
          </a:prstGeom>
          <a:noFill/>
          <a:ln>
            <a:noFill/>
          </a:ln>
        </p:spPr>
      </p:pic>
      <p:sp>
        <p:nvSpPr>
          <p:cNvPr id="430" name="Google Shape;430;p24"/>
          <p:cNvSpPr txBox="1"/>
          <p:nvPr/>
        </p:nvSpPr>
        <p:spPr>
          <a:xfrm>
            <a:off x="511363" y="8197850"/>
            <a:ext cx="17224200" cy="9975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bg-BG" sz="7200" b="1" dirty="0">
                <a:solidFill>
                  <a:srgbClr val="FFFFFF"/>
                </a:solidFill>
                <a:latin typeface="Inter"/>
                <a:ea typeface="Inter"/>
                <a:cs typeface="Inter"/>
                <a:sym typeface="Inter"/>
              </a:rPr>
              <a:t>Б</a:t>
            </a:r>
            <a:r>
              <a:rPr lang="bg-BG" sz="7200" b="1" i="0" u="none" strike="noStrike" cap="none" dirty="0" smtClean="0">
                <a:solidFill>
                  <a:srgbClr val="FFFFFF"/>
                </a:solidFill>
                <a:latin typeface="Inter"/>
                <a:ea typeface="Inter"/>
                <a:cs typeface="Inter"/>
                <a:sym typeface="Inter"/>
              </a:rPr>
              <a:t>лагодарим Ви за вниманието!</a:t>
            </a:r>
            <a:endParaRPr sz="7200" dirty="0"/>
          </a:p>
        </p:txBody>
      </p:sp>
      <p:sp>
        <p:nvSpPr>
          <p:cNvPr id="431" name="Google Shape;431;p24"/>
          <p:cNvSpPr txBox="1"/>
          <p:nvPr/>
        </p:nvSpPr>
        <p:spPr>
          <a:xfrm>
            <a:off x="1104900" y="874395"/>
            <a:ext cx="1349490" cy="212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i="0" u="none" strike="noStrike" cap="none">
                <a:solidFill>
                  <a:srgbClr val="FFFFFF"/>
                </a:solidFill>
                <a:latin typeface="Inter"/>
                <a:ea typeface="Inter"/>
                <a:cs typeface="Inter"/>
                <a:sym typeface="Inter"/>
              </a:rPr>
              <a:t>Brand</a:t>
            </a:r>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5"/>
        <p:cNvGrpSpPr/>
        <p:nvPr/>
      </p:nvGrpSpPr>
      <p:grpSpPr>
        <a:xfrm>
          <a:off x="0" y="0"/>
          <a:ext cx="0" cy="0"/>
          <a:chOff x="0" y="0"/>
          <a:chExt cx="0" cy="0"/>
        </a:xfrm>
      </p:grpSpPr>
      <p:grpSp>
        <p:nvGrpSpPr>
          <p:cNvPr id="206" name="Google Shape;206;p13"/>
          <p:cNvGrpSpPr/>
          <p:nvPr/>
        </p:nvGrpSpPr>
        <p:grpSpPr>
          <a:xfrm>
            <a:off x="512133" y="507760"/>
            <a:ext cx="8426624" cy="9271481"/>
            <a:chOff x="0" y="0"/>
            <a:chExt cx="2219358" cy="2441871"/>
          </a:xfrm>
        </p:grpSpPr>
        <p:sp>
          <p:nvSpPr>
            <p:cNvPr id="207" name="Google Shape;207;p13"/>
            <p:cNvSpPr/>
            <p:nvPr/>
          </p:nvSpPr>
          <p:spPr>
            <a:xfrm>
              <a:off x="0" y="0"/>
              <a:ext cx="2219358" cy="2441871"/>
            </a:xfrm>
            <a:custGeom>
              <a:avLst/>
              <a:gdLst/>
              <a:ahLst/>
              <a:cxnLst/>
              <a:rect l="l" t="t" r="r" b="b"/>
              <a:pathLst>
                <a:path w="2219358" h="2441871" extrusionOk="0">
                  <a:moveTo>
                    <a:pt x="46856" y="0"/>
                  </a:moveTo>
                  <a:lnTo>
                    <a:pt x="2172502" y="0"/>
                  </a:lnTo>
                  <a:cubicBezTo>
                    <a:pt x="2184929" y="0"/>
                    <a:pt x="2196847" y="4937"/>
                    <a:pt x="2205634" y="13724"/>
                  </a:cubicBezTo>
                  <a:cubicBezTo>
                    <a:pt x="2214421" y="22511"/>
                    <a:pt x="2219358" y="34429"/>
                    <a:pt x="2219358" y="46856"/>
                  </a:cubicBezTo>
                  <a:lnTo>
                    <a:pt x="2219358" y="2395015"/>
                  </a:lnTo>
                  <a:cubicBezTo>
                    <a:pt x="2219358" y="2420893"/>
                    <a:pt x="2198380" y="2441871"/>
                    <a:pt x="2172502" y="2441871"/>
                  </a:cubicBezTo>
                  <a:lnTo>
                    <a:pt x="46856" y="2441871"/>
                  </a:lnTo>
                  <a:cubicBezTo>
                    <a:pt x="20978" y="2441871"/>
                    <a:pt x="0" y="2420893"/>
                    <a:pt x="0" y="2395015"/>
                  </a:cubicBezTo>
                  <a:lnTo>
                    <a:pt x="0" y="46856"/>
                  </a:lnTo>
                  <a:cubicBezTo>
                    <a:pt x="0" y="20978"/>
                    <a:pt x="20978" y="0"/>
                    <a:pt x="46856" y="0"/>
                  </a:cubicBezTo>
                  <a:close/>
                </a:path>
              </a:pathLst>
            </a:custGeom>
            <a:gradFill>
              <a:gsLst>
                <a:gs pos="0">
                  <a:srgbClr val="7153FF">
                    <a:alpha val="23137"/>
                  </a:srgbClr>
                </a:gs>
                <a:gs pos="33333">
                  <a:srgbClr val="101010"/>
                </a:gs>
                <a:gs pos="66667">
                  <a:srgbClr val="101010"/>
                </a:gs>
                <a:gs pos="100000">
                  <a:srgbClr val="101010"/>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txBox="1"/>
            <p:nvPr/>
          </p:nvSpPr>
          <p:spPr>
            <a:xfrm>
              <a:off x="0" y="9525"/>
              <a:ext cx="2219358"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13"/>
          <p:cNvGrpSpPr/>
          <p:nvPr/>
        </p:nvGrpSpPr>
        <p:grpSpPr>
          <a:xfrm>
            <a:off x="9349243" y="507760"/>
            <a:ext cx="8426624" cy="9271481"/>
            <a:chOff x="0" y="0"/>
            <a:chExt cx="2219358" cy="2441871"/>
          </a:xfrm>
        </p:grpSpPr>
        <p:sp>
          <p:nvSpPr>
            <p:cNvPr id="211" name="Google Shape;211;p13"/>
            <p:cNvSpPr/>
            <p:nvPr/>
          </p:nvSpPr>
          <p:spPr>
            <a:xfrm>
              <a:off x="0" y="0"/>
              <a:ext cx="2219358" cy="2441871"/>
            </a:xfrm>
            <a:custGeom>
              <a:avLst/>
              <a:gdLst/>
              <a:ahLst/>
              <a:cxnLst/>
              <a:rect l="l" t="t" r="r" b="b"/>
              <a:pathLst>
                <a:path w="2219358" h="2441871" extrusionOk="0">
                  <a:moveTo>
                    <a:pt x="46856" y="0"/>
                  </a:moveTo>
                  <a:lnTo>
                    <a:pt x="2172502" y="0"/>
                  </a:lnTo>
                  <a:cubicBezTo>
                    <a:pt x="2184929" y="0"/>
                    <a:pt x="2196847" y="4937"/>
                    <a:pt x="2205634" y="13724"/>
                  </a:cubicBezTo>
                  <a:cubicBezTo>
                    <a:pt x="2214421" y="22511"/>
                    <a:pt x="2219358" y="34429"/>
                    <a:pt x="2219358" y="46856"/>
                  </a:cubicBezTo>
                  <a:lnTo>
                    <a:pt x="2219358" y="2395015"/>
                  </a:lnTo>
                  <a:cubicBezTo>
                    <a:pt x="2219358" y="2420893"/>
                    <a:pt x="2198380" y="2441871"/>
                    <a:pt x="2172502" y="2441871"/>
                  </a:cubicBezTo>
                  <a:lnTo>
                    <a:pt x="46856" y="2441871"/>
                  </a:lnTo>
                  <a:cubicBezTo>
                    <a:pt x="20978" y="2441871"/>
                    <a:pt x="0" y="2420893"/>
                    <a:pt x="0" y="2395015"/>
                  </a:cubicBezTo>
                  <a:lnTo>
                    <a:pt x="0" y="46856"/>
                  </a:lnTo>
                  <a:cubicBezTo>
                    <a:pt x="0" y="20978"/>
                    <a:pt x="20978" y="0"/>
                    <a:pt x="46856" y="0"/>
                  </a:cubicBezTo>
                  <a:close/>
                </a:path>
              </a:pathLst>
            </a:custGeom>
            <a:gradFill>
              <a:gsLst>
                <a:gs pos="0">
                  <a:srgbClr val="101010"/>
                </a:gs>
                <a:gs pos="5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txBox="1"/>
            <p:nvPr/>
          </p:nvSpPr>
          <p:spPr>
            <a:xfrm>
              <a:off x="0" y="9525"/>
              <a:ext cx="2219358" cy="2432346"/>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938757" cy="6789538"/>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89539"/>
            <a:ext cx="8938757" cy="3507980"/>
          </a:xfrm>
          <a:prstGeom prst="rect">
            <a:avLst/>
          </a:prstGeom>
        </p:spPr>
      </p:pic>
      <p:pic>
        <p:nvPicPr>
          <p:cNvPr id="4" name="Picture 3"/>
          <p:cNvPicPr>
            <a:picLocks noChangeAspect="1"/>
          </p:cNvPicPr>
          <p:nvPr/>
        </p:nvPicPr>
        <p:blipFill>
          <a:blip r:embed="rId5"/>
          <a:stretch>
            <a:fillRect/>
          </a:stretch>
        </p:blipFill>
        <p:spPr>
          <a:xfrm>
            <a:off x="8938757" y="6571331"/>
            <a:ext cx="9382306" cy="3715669"/>
          </a:xfrm>
          <a:prstGeom prst="rect">
            <a:avLst/>
          </a:prstGeom>
        </p:spPr>
      </p:pic>
      <p:pic>
        <p:nvPicPr>
          <p:cNvPr id="11" name="Picture 10" descr="Screen Clipping"/>
          <p:cNvPicPr>
            <a:picLocks noChangeAspect="1"/>
          </p:cNvPicPr>
          <p:nvPr/>
        </p:nvPicPr>
        <p:blipFill rotWithShape="1">
          <a:blip r:embed="rId6">
            <a:extLst>
              <a:ext uri="{28A0092B-C50C-407E-A947-70E740481C1C}">
                <a14:useLocalDpi xmlns:a14="http://schemas.microsoft.com/office/drawing/2010/main" val="0"/>
              </a:ext>
            </a:extLst>
          </a:blip>
          <a:srcRect t="557" r="21741"/>
          <a:stretch/>
        </p:blipFill>
        <p:spPr>
          <a:xfrm>
            <a:off x="8909945" y="-10519"/>
            <a:ext cx="9378055" cy="6581849"/>
          </a:xfrm>
          <a:prstGeom prst="rect">
            <a:avLst/>
          </a:prstGeom>
        </p:spPr>
      </p:pic>
    </p:spTree>
    <p:extLst>
      <p:ext uri="{BB962C8B-B14F-4D97-AF65-F5344CB8AC3E}">
        <p14:creationId xmlns:p14="http://schemas.microsoft.com/office/powerpoint/2010/main" val="2380005947"/>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grpSp>
        <p:nvGrpSpPr>
          <p:cNvPr id="174" name="Google Shape;174;p12"/>
          <p:cNvGrpSpPr/>
          <p:nvPr/>
        </p:nvGrpSpPr>
        <p:grpSpPr>
          <a:xfrm>
            <a:off x="512133" y="3740343"/>
            <a:ext cx="17263734" cy="2806314"/>
            <a:chOff x="0" y="0"/>
            <a:chExt cx="4546827" cy="739112"/>
          </a:xfrm>
        </p:grpSpPr>
        <p:sp>
          <p:nvSpPr>
            <p:cNvPr id="175" name="Google Shape;175;p12"/>
            <p:cNvSpPr/>
            <p:nvPr/>
          </p:nvSpPr>
          <p:spPr>
            <a:xfrm>
              <a:off x="0" y="0"/>
              <a:ext cx="4546827" cy="739112"/>
            </a:xfrm>
            <a:custGeom>
              <a:avLst/>
              <a:gdLst/>
              <a:ahLst/>
              <a:cxnLst/>
              <a:rect l="l" t="t" r="r" b="b"/>
              <a:pathLst>
                <a:path w="4546827" h="739112" extrusionOk="0">
                  <a:moveTo>
                    <a:pt x="22871" y="0"/>
                  </a:moveTo>
                  <a:lnTo>
                    <a:pt x="4523956" y="0"/>
                  </a:lnTo>
                  <a:cubicBezTo>
                    <a:pt x="4536587" y="0"/>
                    <a:pt x="4546827" y="10240"/>
                    <a:pt x="4546827" y="22871"/>
                  </a:cubicBezTo>
                  <a:lnTo>
                    <a:pt x="4546827" y="716241"/>
                  </a:lnTo>
                  <a:cubicBezTo>
                    <a:pt x="4546827" y="728872"/>
                    <a:pt x="4536587" y="739112"/>
                    <a:pt x="4523956" y="739112"/>
                  </a:cubicBezTo>
                  <a:lnTo>
                    <a:pt x="22871" y="739112"/>
                  </a:lnTo>
                  <a:cubicBezTo>
                    <a:pt x="10240" y="739112"/>
                    <a:pt x="0" y="728872"/>
                    <a:pt x="0" y="716241"/>
                  </a:cubicBezTo>
                  <a:lnTo>
                    <a:pt x="0" y="22871"/>
                  </a:lnTo>
                  <a:cubicBezTo>
                    <a:pt x="0" y="10240"/>
                    <a:pt x="10240" y="0"/>
                    <a:pt x="22871" y="0"/>
                  </a:cubicBezTo>
                  <a:close/>
                </a:path>
              </a:pathLst>
            </a:custGeom>
            <a:gradFill>
              <a:gsLst>
                <a:gs pos="0">
                  <a:srgbClr val="7153FF">
                    <a:alpha val="23137"/>
                  </a:srgbClr>
                </a:gs>
                <a:gs pos="20000">
                  <a:srgbClr val="101010"/>
                </a:gs>
                <a:gs pos="40000">
                  <a:srgbClr val="101010"/>
                </a:gs>
                <a:gs pos="60000">
                  <a:srgbClr val="101010"/>
                </a:gs>
                <a:gs pos="8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p:nvPr/>
          </p:nvSpPr>
          <p:spPr>
            <a:xfrm>
              <a:off x="0" y="9525"/>
              <a:ext cx="4546827"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2"/>
          <p:cNvSpPr txBox="1"/>
          <p:nvPr/>
        </p:nvSpPr>
        <p:spPr>
          <a:xfrm>
            <a:off x="1983450" y="4540675"/>
            <a:ext cx="14321100" cy="11820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0" b="1" dirty="0" smtClean="0">
                <a:solidFill>
                  <a:srgbClr val="FFFFFF"/>
                </a:solidFill>
                <a:latin typeface="Inter"/>
                <a:ea typeface="Inter"/>
                <a:cs typeface="Inter"/>
                <a:sym typeface="Inter"/>
              </a:rPr>
              <a:t>Desktop</a:t>
            </a:r>
            <a:r>
              <a:rPr lang="en-US" sz="9600" b="1" i="0" u="none" strike="noStrike" cap="none" dirty="0" smtClean="0">
                <a:solidFill>
                  <a:srgbClr val="FFFFFF"/>
                </a:solidFill>
                <a:latin typeface="Inter"/>
                <a:ea typeface="Inter"/>
                <a:cs typeface="Inter"/>
                <a:sym typeface="Inter"/>
              </a:rPr>
              <a:t>.bg</a:t>
            </a:r>
            <a:endParaRPr dirty="0"/>
          </a:p>
        </p:txBody>
      </p:sp>
      <p:grpSp>
        <p:nvGrpSpPr>
          <p:cNvPr id="178" name="Google Shape;178;p12"/>
          <p:cNvGrpSpPr/>
          <p:nvPr/>
        </p:nvGrpSpPr>
        <p:grpSpPr>
          <a:xfrm>
            <a:off x="512132" y="524671"/>
            <a:ext cx="8348273" cy="2806314"/>
            <a:chOff x="0" y="0"/>
            <a:chExt cx="2198722" cy="739112"/>
          </a:xfrm>
        </p:grpSpPr>
        <p:sp>
          <p:nvSpPr>
            <p:cNvPr id="179" name="Google Shape;179;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2"/>
          <p:cNvGrpSpPr/>
          <p:nvPr/>
        </p:nvGrpSpPr>
        <p:grpSpPr>
          <a:xfrm>
            <a:off x="825500" y="686139"/>
            <a:ext cx="7315200" cy="2048876"/>
            <a:chOff x="0" y="57150"/>
            <a:chExt cx="9753600" cy="2731836"/>
          </a:xfrm>
        </p:grpSpPr>
        <p:sp>
          <p:nvSpPr>
            <p:cNvPr id="182" name="Google Shape;182;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smtClean="0">
                  <a:solidFill>
                    <a:srgbClr val="FFFFFF"/>
                  </a:solidFill>
                  <a:latin typeface="Inter"/>
                  <a:ea typeface="Inter"/>
                  <a:cs typeface="Inter"/>
                  <a:sym typeface="Inter"/>
                </a:rPr>
                <a:t>Какво предлагат?</a:t>
              </a:r>
              <a:endParaRPr dirty="0"/>
            </a:p>
          </p:txBody>
        </p:sp>
        <p:sp>
          <p:nvSpPr>
            <p:cNvPr id="183" name="Google Shape;183;p12"/>
            <p:cNvSpPr txBox="1"/>
            <p:nvPr/>
          </p:nvSpPr>
          <p:spPr>
            <a:xfrm>
              <a:off x="0" y="849993"/>
              <a:ext cx="9753600" cy="1938993"/>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Desktop.bg е онлайн платформа, специализирана в продажбата на компютърна и технологична апаратура. Те предлагат широк асортимент от продукти, включително настолни компютри, лаптопи, компоненти, периферия и аксесоари.</a:t>
              </a:r>
              <a:endParaRPr dirty="0"/>
            </a:p>
          </p:txBody>
        </p:sp>
      </p:grpSp>
      <p:grpSp>
        <p:nvGrpSpPr>
          <p:cNvPr id="184" name="Google Shape;184;p12"/>
          <p:cNvGrpSpPr/>
          <p:nvPr/>
        </p:nvGrpSpPr>
        <p:grpSpPr>
          <a:xfrm>
            <a:off x="9427594" y="507760"/>
            <a:ext cx="8348273" cy="2806314"/>
            <a:chOff x="0" y="0"/>
            <a:chExt cx="2198722" cy="739112"/>
          </a:xfrm>
        </p:grpSpPr>
        <p:sp>
          <p:nvSpPr>
            <p:cNvPr id="185" name="Google Shape;185;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7" name="Google Shape;187;p12"/>
          <p:cNvGrpSpPr/>
          <p:nvPr/>
        </p:nvGrpSpPr>
        <p:grpSpPr>
          <a:xfrm>
            <a:off x="512133" y="6975282"/>
            <a:ext cx="8348273" cy="2806314"/>
            <a:chOff x="0" y="0"/>
            <a:chExt cx="2198722" cy="739112"/>
          </a:xfrm>
        </p:grpSpPr>
        <p:sp>
          <p:nvSpPr>
            <p:cNvPr id="188" name="Google Shape;188;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0" name="Google Shape;190;p12"/>
          <p:cNvGrpSpPr/>
          <p:nvPr/>
        </p:nvGrpSpPr>
        <p:grpSpPr>
          <a:xfrm>
            <a:off x="9427594" y="6975282"/>
            <a:ext cx="8348273" cy="2806314"/>
            <a:chOff x="0" y="0"/>
            <a:chExt cx="2198722" cy="739112"/>
          </a:xfrm>
        </p:grpSpPr>
        <p:sp>
          <p:nvSpPr>
            <p:cNvPr id="191" name="Google Shape;191;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3" name="Google Shape;193;p12"/>
          <p:cNvGrpSpPr/>
          <p:nvPr/>
        </p:nvGrpSpPr>
        <p:grpSpPr>
          <a:xfrm>
            <a:off x="9593943" y="686139"/>
            <a:ext cx="7665418" cy="1941039"/>
            <a:chOff x="0" y="57150"/>
            <a:chExt cx="9753600" cy="1562762"/>
          </a:xfrm>
        </p:grpSpPr>
        <p:sp>
          <p:nvSpPr>
            <p:cNvPr id="194" name="Google Shape;194;p12"/>
            <p:cNvSpPr txBox="1"/>
            <p:nvPr/>
          </p:nvSpPr>
          <p:spPr>
            <a:xfrm>
              <a:off x="0" y="57150"/>
              <a:ext cx="9753600" cy="401429"/>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Кои </a:t>
              </a:r>
              <a:r>
                <a:rPr lang="bg-BG" sz="3600" b="1" dirty="0" smtClean="0">
                  <a:solidFill>
                    <a:srgbClr val="FFFFFF"/>
                  </a:solidFill>
                  <a:latin typeface="Inter"/>
                  <a:ea typeface="Inter"/>
                  <a:cs typeface="Inter"/>
                  <a:sym typeface="Inter"/>
                </a:rPr>
                <a:t>са те</a:t>
              </a:r>
              <a:r>
                <a:rPr lang="bg-BG" sz="3600" b="1" dirty="0">
                  <a:solidFill>
                    <a:srgbClr val="FFFFFF"/>
                  </a:solidFill>
                  <a:latin typeface="Inter"/>
                  <a:ea typeface="Inter"/>
                  <a:cs typeface="Inter"/>
                  <a:sym typeface="Inter"/>
                </a:rPr>
                <a:t>?</a:t>
              </a:r>
              <a:endParaRPr dirty="0"/>
            </a:p>
          </p:txBody>
        </p:sp>
        <p:sp>
          <p:nvSpPr>
            <p:cNvPr id="195" name="Google Shape;195;p12"/>
            <p:cNvSpPr txBox="1"/>
            <p:nvPr/>
          </p:nvSpPr>
          <p:spPr>
            <a:xfrm>
              <a:off x="0" y="449077"/>
              <a:ext cx="9753600" cy="1170835"/>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Desktop.bg се състои от екип от ентусиазирани професионалисти в областта на информационните технологии и търговията. Техният опит и ангажираност към клиентите ги правят водещи на пазара и предпочитани от множество потребители.</a:t>
              </a:r>
              <a:endParaRPr dirty="0"/>
            </a:p>
          </p:txBody>
        </p:sp>
      </p:grpSp>
      <p:grpSp>
        <p:nvGrpSpPr>
          <p:cNvPr id="196" name="Google Shape;196;p12"/>
          <p:cNvGrpSpPr/>
          <p:nvPr/>
        </p:nvGrpSpPr>
        <p:grpSpPr>
          <a:xfrm>
            <a:off x="711200" y="7155543"/>
            <a:ext cx="7632700" cy="2475587"/>
            <a:chOff x="0" y="57150"/>
            <a:chExt cx="9753600" cy="2686884"/>
          </a:xfrm>
        </p:grpSpPr>
        <p:sp>
          <p:nvSpPr>
            <p:cNvPr id="197" name="Google Shape;197;p12"/>
            <p:cNvSpPr txBox="1"/>
            <p:nvPr/>
          </p:nvSpPr>
          <p:spPr>
            <a:xfrm>
              <a:off x="0" y="57150"/>
              <a:ext cx="9753600" cy="541154"/>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Защо го </a:t>
              </a:r>
              <a:r>
                <a:rPr lang="bg-BG" sz="3600" b="1" dirty="0" smtClean="0">
                  <a:solidFill>
                    <a:srgbClr val="FFFFFF"/>
                  </a:solidFill>
                  <a:latin typeface="Inter"/>
                  <a:ea typeface="Inter"/>
                  <a:cs typeface="Inter"/>
                  <a:sym typeface="Inter"/>
                </a:rPr>
                <a:t>правят?</a:t>
              </a:r>
              <a:endParaRPr dirty="0"/>
            </a:p>
          </p:txBody>
        </p:sp>
        <p:sp>
          <p:nvSpPr>
            <p:cNvPr id="198" name="Google Shape;198;p12"/>
            <p:cNvSpPr txBox="1"/>
            <p:nvPr/>
          </p:nvSpPr>
          <p:spPr>
            <a:xfrm>
              <a:off x="0" y="849994"/>
              <a:ext cx="9753600" cy="1894040"/>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Мисията на Desktop.bg е да предостави на своите клиенти най-новите и най-качествени продукти от света на информационните технологии. Те се стремят да улеснят и подобрят ежедневието на хората, като им предлагат иновативни и функционални решения за техните нужди.</a:t>
              </a:r>
              <a:endParaRPr dirty="0"/>
            </a:p>
          </p:txBody>
        </p:sp>
      </p:grpSp>
      <p:grpSp>
        <p:nvGrpSpPr>
          <p:cNvPr id="199" name="Google Shape;199;p12"/>
          <p:cNvGrpSpPr/>
          <p:nvPr/>
        </p:nvGrpSpPr>
        <p:grpSpPr>
          <a:xfrm>
            <a:off x="9769052" y="7108424"/>
            <a:ext cx="7822262" cy="2630575"/>
            <a:chOff x="0" y="57150"/>
            <a:chExt cx="9753600" cy="3507432"/>
          </a:xfrm>
        </p:grpSpPr>
        <p:sp>
          <p:nvSpPr>
            <p:cNvPr id="200" name="Google Shape;200;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Как го </a:t>
              </a:r>
              <a:r>
                <a:rPr lang="bg-BG" sz="3600" b="1" dirty="0" smtClean="0">
                  <a:solidFill>
                    <a:srgbClr val="FFFFFF"/>
                  </a:solidFill>
                  <a:latin typeface="Inter"/>
                  <a:ea typeface="Inter"/>
                  <a:cs typeface="Inter"/>
                  <a:sym typeface="Inter"/>
                </a:rPr>
                <a:t>правят?</a:t>
              </a:r>
              <a:endParaRPr dirty="0"/>
            </a:p>
          </p:txBody>
        </p:sp>
        <p:sp>
          <p:nvSpPr>
            <p:cNvPr id="201" name="Google Shape;201;p12"/>
            <p:cNvSpPr txBox="1"/>
            <p:nvPr/>
          </p:nvSpPr>
          <p:spPr>
            <a:xfrm>
              <a:off x="0" y="849994"/>
              <a:ext cx="9753600" cy="2714588"/>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За да постигнат своята мисия, Desktop.bg избират внимателно своите продукти, работят само с водещи марки и производители в индустрията и осигуряват отлично обслужване на своите клиенти. Техният уебсайт е създаден със съобразяване с потребителите и предлага лесен и удобен начин за пазаруване на компютърна техника.</a:t>
              </a:r>
              <a:endParaRPr dirty="0"/>
            </a:p>
          </p:txBody>
        </p:sp>
      </p:grpSp>
    </p:spTree>
    <p:extLst>
      <p:ext uri="{BB962C8B-B14F-4D97-AF65-F5344CB8AC3E}">
        <p14:creationId xmlns:p14="http://schemas.microsoft.com/office/powerpoint/2010/main" val="873782211"/>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8737600" cy="3784082"/>
          </a:xfrm>
          <a:prstGeom prst="rect">
            <a:avLst/>
          </a:prstGeom>
        </p:spPr>
      </p:pic>
      <p:pic>
        <p:nvPicPr>
          <p:cNvPr id="3" name="Picture 2"/>
          <p:cNvPicPr>
            <a:picLocks noChangeAspect="1"/>
          </p:cNvPicPr>
          <p:nvPr/>
        </p:nvPicPr>
        <p:blipFill>
          <a:blip r:embed="rId3"/>
          <a:stretch>
            <a:fillRect/>
          </a:stretch>
        </p:blipFill>
        <p:spPr>
          <a:xfrm>
            <a:off x="0" y="3784080"/>
            <a:ext cx="8737600" cy="3516605"/>
          </a:xfrm>
          <a:prstGeom prst="rect">
            <a:avLst/>
          </a:prstGeom>
        </p:spPr>
      </p:pic>
      <p:pic>
        <p:nvPicPr>
          <p:cNvPr id="4" name="Picture 3"/>
          <p:cNvPicPr>
            <a:picLocks noChangeAspect="1"/>
          </p:cNvPicPr>
          <p:nvPr/>
        </p:nvPicPr>
        <p:blipFill>
          <a:blip r:embed="rId4"/>
          <a:stretch>
            <a:fillRect/>
          </a:stretch>
        </p:blipFill>
        <p:spPr>
          <a:xfrm>
            <a:off x="0" y="7300686"/>
            <a:ext cx="8737600" cy="2986314"/>
          </a:xfrm>
          <a:prstGeom prst="rect">
            <a:avLst/>
          </a:prstGeom>
        </p:spPr>
      </p:pic>
      <p:pic>
        <p:nvPicPr>
          <p:cNvPr id="5" name="Picture 4"/>
          <p:cNvPicPr>
            <a:picLocks noChangeAspect="1"/>
          </p:cNvPicPr>
          <p:nvPr/>
        </p:nvPicPr>
        <p:blipFill>
          <a:blip r:embed="rId5"/>
          <a:stretch>
            <a:fillRect/>
          </a:stretch>
        </p:blipFill>
        <p:spPr>
          <a:xfrm>
            <a:off x="8737601" y="-2"/>
            <a:ext cx="9550400" cy="4107544"/>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7600" y="4107543"/>
            <a:ext cx="9550400" cy="6179456"/>
          </a:xfrm>
          <a:prstGeom prst="rect">
            <a:avLst/>
          </a:prstGeom>
        </p:spPr>
      </p:pic>
    </p:spTree>
    <p:extLst>
      <p:ext uri="{BB962C8B-B14F-4D97-AF65-F5344CB8AC3E}">
        <p14:creationId xmlns:p14="http://schemas.microsoft.com/office/powerpoint/2010/main" val="2895186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grpSp>
        <p:nvGrpSpPr>
          <p:cNvPr id="174" name="Google Shape;174;p12"/>
          <p:cNvGrpSpPr/>
          <p:nvPr/>
        </p:nvGrpSpPr>
        <p:grpSpPr>
          <a:xfrm>
            <a:off x="512133" y="3740343"/>
            <a:ext cx="17263734" cy="2806314"/>
            <a:chOff x="0" y="0"/>
            <a:chExt cx="4546827" cy="739112"/>
          </a:xfrm>
        </p:grpSpPr>
        <p:sp>
          <p:nvSpPr>
            <p:cNvPr id="175" name="Google Shape;175;p12"/>
            <p:cNvSpPr/>
            <p:nvPr/>
          </p:nvSpPr>
          <p:spPr>
            <a:xfrm>
              <a:off x="0" y="0"/>
              <a:ext cx="4546827" cy="739112"/>
            </a:xfrm>
            <a:custGeom>
              <a:avLst/>
              <a:gdLst/>
              <a:ahLst/>
              <a:cxnLst/>
              <a:rect l="l" t="t" r="r" b="b"/>
              <a:pathLst>
                <a:path w="4546827" h="739112" extrusionOk="0">
                  <a:moveTo>
                    <a:pt x="22871" y="0"/>
                  </a:moveTo>
                  <a:lnTo>
                    <a:pt x="4523956" y="0"/>
                  </a:lnTo>
                  <a:cubicBezTo>
                    <a:pt x="4536587" y="0"/>
                    <a:pt x="4546827" y="10240"/>
                    <a:pt x="4546827" y="22871"/>
                  </a:cubicBezTo>
                  <a:lnTo>
                    <a:pt x="4546827" y="716241"/>
                  </a:lnTo>
                  <a:cubicBezTo>
                    <a:pt x="4546827" y="728872"/>
                    <a:pt x="4536587" y="739112"/>
                    <a:pt x="4523956" y="739112"/>
                  </a:cubicBezTo>
                  <a:lnTo>
                    <a:pt x="22871" y="739112"/>
                  </a:lnTo>
                  <a:cubicBezTo>
                    <a:pt x="10240" y="739112"/>
                    <a:pt x="0" y="728872"/>
                    <a:pt x="0" y="716241"/>
                  </a:cubicBezTo>
                  <a:lnTo>
                    <a:pt x="0" y="22871"/>
                  </a:lnTo>
                  <a:cubicBezTo>
                    <a:pt x="0" y="10240"/>
                    <a:pt x="10240" y="0"/>
                    <a:pt x="22871" y="0"/>
                  </a:cubicBezTo>
                  <a:close/>
                </a:path>
              </a:pathLst>
            </a:custGeom>
            <a:gradFill>
              <a:gsLst>
                <a:gs pos="0">
                  <a:srgbClr val="7153FF">
                    <a:alpha val="23137"/>
                  </a:srgbClr>
                </a:gs>
                <a:gs pos="20000">
                  <a:srgbClr val="101010"/>
                </a:gs>
                <a:gs pos="40000">
                  <a:srgbClr val="101010"/>
                </a:gs>
                <a:gs pos="60000">
                  <a:srgbClr val="101010"/>
                </a:gs>
                <a:gs pos="8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2"/>
            <p:cNvSpPr txBox="1"/>
            <p:nvPr/>
          </p:nvSpPr>
          <p:spPr>
            <a:xfrm>
              <a:off x="0" y="9525"/>
              <a:ext cx="4546827"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2"/>
          <p:cNvSpPr txBox="1"/>
          <p:nvPr/>
        </p:nvSpPr>
        <p:spPr>
          <a:xfrm>
            <a:off x="1983450" y="4540675"/>
            <a:ext cx="14321100" cy="11820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0" b="1" dirty="0" smtClean="0">
                <a:solidFill>
                  <a:srgbClr val="FFFFFF"/>
                </a:solidFill>
                <a:latin typeface="Inter"/>
                <a:ea typeface="Inter"/>
                <a:cs typeface="Inter"/>
                <a:sym typeface="Inter"/>
              </a:rPr>
              <a:t>Technolopis.bg</a:t>
            </a:r>
            <a:endParaRPr dirty="0"/>
          </a:p>
        </p:txBody>
      </p:sp>
      <p:grpSp>
        <p:nvGrpSpPr>
          <p:cNvPr id="178" name="Google Shape;178;p12"/>
          <p:cNvGrpSpPr/>
          <p:nvPr/>
        </p:nvGrpSpPr>
        <p:grpSpPr>
          <a:xfrm>
            <a:off x="512132" y="524671"/>
            <a:ext cx="8348273" cy="2806314"/>
            <a:chOff x="0" y="0"/>
            <a:chExt cx="2198722" cy="739112"/>
          </a:xfrm>
        </p:grpSpPr>
        <p:sp>
          <p:nvSpPr>
            <p:cNvPr id="179" name="Google Shape;179;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2"/>
          <p:cNvGrpSpPr/>
          <p:nvPr/>
        </p:nvGrpSpPr>
        <p:grpSpPr>
          <a:xfrm>
            <a:off x="825500" y="686139"/>
            <a:ext cx="7315200" cy="2048876"/>
            <a:chOff x="0" y="57150"/>
            <a:chExt cx="9753600" cy="2731836"/>
          </a:xfrm>
        </p:grpSpPr>
        <p:sp>
          <p:nvSpPr>
            <p:cNvPr id="182" name="Google Shape;182;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smtClean="0">
                  <a:solidFill>
                    <a:srgbClr val="FFFFFF"/>
                  </a:solidFill>
                  <a:latin typeface="Inter"/>
                  <a:ea typeface="Inter"/>
                  <a:cs typeface="Inter"/>
                  <a:sym typeface="Inter"/>
                </a:rPr>
                <a:t>Какво пр</a:t>
              </a:r>
              <a:r>
                <a:rPr lang="bg-BG" sz="3600" b="1" dirty="0">
                  <a:solidFill>
                    <a:srgbClr val="FFFFFF"/>
                  </a:solidFill>
                  <a:latin typeface="Inter"/>
                  <a:ea typeface="Inter"/>
                  <a:cs typeface="Inter"/>
                  <a:sym typeface="Inter"/>
                </a:rPr>
                <a:t>е</a:t>
              </a:r>
              <a:r>
                <a:rPr lang="bg-BG" sz="3600" b="1" dirty="0" smtClean="0">
                  <a:solidFill>
                    <a:srgbClr val="FFFFFF"/>
                  </a:solidFill>
                  <a:latin typeface="Inter"/>
                  <a:ea typeface="Inter"/>
                  <a:cs typeface="Inter"/>
                  <a:sym typeface="Inter"/>
                </a:rPr>
                <a:t>длагат?</a:t>
              </a:r>
              <a:endParaRPr dirty="0"/>
            </a:p>
          </p:txBody>
        </p:sp>
        <p:sp>
          <p:nvSpPr>
            <p:cNvPr id="183" name="Google Shape;183;p12"/>
            <p:cNvSpPr txBox="1"/>
            <p:nvPr/>
          </p:nvSpPr>
          <p:spPr>
            <a:xfrm>
              <a:off x="0" y="849993"/>
              <a:ext cx="9753600" cy="1938993"/>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Technopolis.bg е онлайн магазин, специализиран в продажбата на електроника, електроуреди, компютри, телефони, аксесоари и други технологични продукти. Те предлагат голямо разнообразие от продукти от водещи марки и производители.</a:t>
              </a:r>
              <a:endParaRPr dirty="0"/>
            </a:p>
          </p:txBody>
        </p:sp>
      </p:grpSp>
      <p:grpSp>
        <p:nvGrpSpPr>
          <p:cNvPr id="184" name="Google Shape;184;p12"/>
          <p:cNvGrpSpPr/>
          <p:nvPr/>
        </p:nvGrpSpPr>
        <p:grpSpPr>
          <a:xfrm>
            <a:off x="9427594" y="507760"/>
            <a:ext cx="8348273" cy="2806314"/>
            <a:chOff x="0" y="0"/>
            <a:chExt cx="2198722" cy="739112"/>
          </a:xfrm>
        </p:grpSpPr>
        <p:sp>
          <p:nvSpPr>
            <p:cNvPr id="185" name="Google Shape;185;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7" name="Google Shape;187;p12"/>
          <p:cNvGrpSpPr/>
          <p:nvPr/>
        </p:nvGrpSpPr>
        <p:grpSpPr>
          <a:xfrm>
            <a:off x="512133" y="6975282"/>
            <a:ext cx="8348273" cy="2806314"/>
            <a:chOff x="0" y="0"/>
            <a:chExt cx="2198722" cy="739112"/>
          </a:xfrm>
        </p:grpSpPr>
        <p:sp>
          <p:nvSpPr>
            <p:cNvPr id="188" name="Google Shape;188;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0" name="Google Shape;190;p12"/>
          <p:cNvGrpSpPr/>
          <p:nvPr/>
        </p:nvGrpSpPr>
        <p:grpSpPr>
          <a:xfrm>
            <a:off x="9427594" y="6975282"/>
            <a:ext cx="8348273" cy="2806314"/>
            <a:chOff x="0" y="0"/>
            <a:chExt cx="2198722" cy="739112"/>
          </a:xfrm>
        </p:grpSpPr>
        <p:sp>
          <p:nvSpPr>
            <p:cNvPr id="191" name="Google Shape;191;p12"/>
            <p:cNvSpPr/>
            <p:nvPr/>
          </p:nvSpPr>
          <p:spPr>
            <a:xfrm>
              <a:off x="0" y="0"/>
              <a:ext cx="2198722" cy="739112"/>
            </a:xfrm>
            <a:custGeom>
              <a:avLst/>
              <a:gdLst/>
              <a:ahLst/>
              <a:cxnLst/>
              <a:rect l="l" t="t" r="r" b="b"/>
              <a:pathLst>
                <a:path w="2198722" h="739112" extrusionOk="0">
                  <a:moveTo>
                    <a:pt x="47296" y="0"/>
                  </a:moveTo>
                  <a:lnTo>
                    <a:pt x="2151426" y="0"/>
                  </a:lnTo>
                  <a:cubicBezTo>
                    <a:pt x="2177547" y="0"/>
                    <a:pt x="2198722" y="21175"/>
                    <a:pt x="2198722" y="47296"/>
                  </a:cubicBezTo>
                  <a:lnTo>
                    <a:pt x="2198722" y="691816"/>
                  </a:lnTo>
                  <a:cubicBezTo>
                    <a:pt x="2198722" y="704359"/>
                    <a:pt x="2193739" y="716389"/>
                    <a:pt x="2184869" y="725259"/>
                  </a:cubicBezTo>
                  <a:cubicBezTo>
                    <a:pt x="2176000" y="734129"/>
                    <a:pt x="2163970" y="739112"/>
                    <a:pt x="2151426" y="739112"/>
                  </a:cubicBezTo>
                  <a:lnTo>
                    <a:pt x="47296" y="739112"/>
                  </a:lnTo>
                  <a:cubicBezTo>
                    <a:pt x="34752" y="739112"/>
                    <a:pt x="22722" y="734129"/>
                    <a:pt x="13853" y="725259"/>
                  </a:cubicBezTo>
                  <a:cubicBezTo>
                    <a:pt x="4983" y="716389"/>
                    <a:pt x="0" y="704359"/>
                    <a:pt x="0" y="691816"/>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2"/>
            <p:cNvSpPr txBox="1"/>
            <p:nvPr/>
          </p:nvSpPr>
          <p:spPr>
            <a:xfrm>
              <a:off x="0" y="9525"/>
              <a:ext cx="2198722" cy="729587"/>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3" name="Google Shape;193;p12"/>
          <p:cNvGrpSpPr/>
          <p:nvPr/>
        </p:nvGrpSpPr>
        <p:grpSpPr>
          <a:xfrm>
            <a:off x="9593943" y="686139"/>
            <a:ext cx="7665418" cy="2231889"/>
            <a:chOff x="0" y="57150"/>
            <a:chExt cx="9753600" cy="1796930"/>
          </a:xfrm>
        </p:grpSpPr>
        <p:sp>
          <p:nvSpPr>
            <p:cNvPr id="194" name="Google Shape;194;p12"/>
            <p:cNvSpPr txBox="1"/>
            <p:nvPr/>
          </p:nvSpPr>
          <p:spPr>
            <a:xfrm>
              <a:off x="0" y="57150"/>
              <a:ext cx="9753600" cy="401429"/>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Кои </a:t>
              </a:r>
              <a:r>
                <a:rPr lang="bg-BG" sz="3600" b="1" dirty="0" smtClean="0">
                  <a:solidFill>
                    <a:srgbClr val="FFFFFF"/>
                  </a:solidFill>
                  <a:latin typeface="Inter"/>
                  <a:ea typeface="Inter"/>
                  <a:cs typeface="Inter"/>
                  <a:sym typeface="Inter"/>
                </a:rPr>
                <a:t>са те</a:t>
              </a:r>
              <a:r>
                <a:rPr lang="bg-BG" sz="3600" b="1" dirty="0">
                  <a:solidFill>
                    <a:srgbClr val="FFFFFF"/>
                  </a:solidFill>
                  <a:latin typeface="Inter"/>
                  <a:ea typeface="Inter"/>
                  <a:cs typeface="Inter"/>
                  <a:sym typeface="Inter"/>
                </a:rPr>
                <a:t>?</a:t>
              </a:r>
              <a:endParaRPr dirty="0"/>
            </a:p>
          </p:txBody>
        </p:sp>
        <p:sp>
          <p:nvSpPr>
            <p:cNvPr id="195" name="Google Shape;195;p12"/>
            <p:cNvSpPr txBox="1"/>
            <p:nvPr/>
          </p:nvSpPr>
          <p:spPr>
            <a:xfrm>
              <a:off x="0" y="449077"/>
              <a:ext cx="9753600" cy="1405003"/>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Technopolis.bg е част от верига магазини за техника и електроника Technopolis, която е добре известна и утвърдена на пазара. Екипът им включва експерти в областта на технологиите, които са готови да помогнат на клиентите си да намерят най-подходящите продукти за техните нужди.</a:t>
              </a:r>
              <a:endParaRPr dirty="0"/>
            </a:p>
          </p:txBody>
        </p:sp>
      </p:grpSp>
      <p:grpSp>
        <p:nvGrpSpPr>
          <p:cNvPr id="196" name="Google Shape;196;p12"/>
          <p:cNvGrpSpPr/>
          <p:nvPr/>
        </p:nvGrpSpPr>
        <p:grpSpPr>
          <a:xfrm>
            <a:off x="711200" y="7155543"/>
            <a:ext cx="7632700" cy="2475587"/>
            <a:chOff x="0" y="57150"/>
            <a:chExt cx="9753600" cy="2686884"/>
          </a:xfrm>
        </p:grpSpPr>
        <p:sp>
          <p:nvSpPr>
            <p:cNvPr id="197" name="Google Shape;197;p12"/>
            <p:cNvSpPr txBox="1"/>
            <p:nvPr/>
          </p:nvSpPr>
          <p:spPr>
            <a:xfrm>
              <a:off x="0" y="57150"/>
              <a:ext cx="9753600" cy="541154"/>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Защо го </a:t>
              </a:r>
              <a:r>
                <a:rPr lang="bg-BG" sz="3600" b="1" dirty="0" smtClean="0">
                  <a:solidFill>
                    <a:srgbClr val="FFFFFF"/>
                  </a:solidFill>
                  <a:latin typeface="Inter"/>
                  <a:ea typeface="Inter"/>
                  <a:cs typeface="Inter"/>
                  <a:sym typeface="Inter"/>
                </a:rPr>
                <a:t>правят?</a:t>
              </a:r>
              <a:endParaRPr dirty="0"/>
            </a:p>
          </p:txBody>
        </p:sp>
        <p:sp>
          <p:nvSpPr>
            <p:cNvPr id="198" name="Google Shape;198;p12"/>
            <p:cNvSpPr txBox="1"/>
            <p:nvPr/>
          </p:nvSpPr>
          <p:spPr>
            <a:xfrm>
              <a:off x="0" y="849994"/>
              <a:ext cx="9753600" cy="1894040"/>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Мисията на Technopolis.bg е да предостави на своите клиенти широк асортимент от качествени технологични продукти, които ще ги подкрепят в техния ежедневен живот и работа. Те се стремят да осигурят иновативни и надеждни решения, които ще отговарят на нуждите и очакванията на клиентите им.</a:t>
              </a:r>
              <a:endParaRPr dirty="0"/>
            </a:p>
          </p:txBody>
        </p:sp>
      </p:grpSp>
      <p:grpSp>
        <p:nvGrpSpPr>
          <p:cNvPr id="199" name="Google Shape;199;p12"/>
          <p:cNvGrpSpPr/>
          <p:nvPr/>
        </p:nvGrpSpPr>
        <p:grpSpPr>
          <a:xfrm>
            <a:off x="9769052" y="7108424"/>
            <a:ext cx="7822262" cy="2339726"/>
            <a:chOff x="0" y="57150"/>
            <a:chExt cx="9753600" cy="3119634"/>
          </a:xfrm>
        </p:grpSpPr>
        <p:sp>
          <p:nvSpPr>
            <p:cNvPr id="200" name="Google Shape;200;p12"/>
            <p:cNvSpPr txBox="1"/>
            <p:nvPr/>
          </p:nvSpPr>
          <p:spPr>
            <a:xfrm>
              <a:off x="0" y="57150"/>
              <a:ext cx="9753600" cy="665100"/>
            </a:xfrm>
            <a:prstGeom prst="rect">
              <a:avLst/>
            </a:prstGeom>
            <a:noFill/>
            <a:ln>
              <a:noFill/>
            </a:ln>
          </p:spPr>
          <p:txBody>
            <a:bodyPr spcFirstLastPara="1" wrap="square" lIns="0" tIns="0" rIns="0" bIns="0" anchor="t" anchorCtr="0">
              <a:spAutoFit/>
            </a:bodyPr>
            <a:lstStyle/>
            <a:p>
              <a:pPr lvl="0">
                <a:lnSpc>
                  <a:spcPct val="90000"/>
                </a:lnSpc>
              </a:pPr>
              <a:r>
                <a:rPr lang="bg-BG" sz="3600" b="1" dirty="0">
                  <a:solidFill>
                    <a:srgbClr val="FFFFFF"/>
                  </a:solidFill>
                  <a:latin typeface="Inter"/>
                  <a:ea typeface="Inter"/>
                  <a:cs typeface="Inter"/>
                  <a:sym typeface="Inter"/>
                </a:rPr>
                <a:t>Как го </a:t>
              </a:r>
              <a:r>
                <a:rPr lang="bg-BG" sz="3600" b="1" dirty="0" smtClean="0">
                  <a:solidFill>
                    <a:srgbClr val="FFFFFF"/>
                  </a:solidFill>
                  <a:latin typeface="Inter"/>
                  <a:ea typeface="Inter"/>
                  <a:cs typeface="Inter"/>
                  <a:sym typeface="Inter"/>
                </a:rPr>
                <a:t>правят?</a:t>
              </a:r>
              <a:endParaRPr dirty="0"/>
            </a:p>
          </p:txBody>
        </p:sp>
        <p:sp>
          <p:nvSpPr>
            <p:cNvPr id="201" name="Google Shape;201;p12"/>
            <p:cNvSpPr txBox="1"/>
            <p:nvPr/>
          </p:nvSpPr>
          <p:spPr>
            <a:xfrm>
              <a:off x="0" y="849994"/>
              <a:ext cx="9753600" cy="2326790"/>
            </a:xfrm>
            <a:prstGeom prst="rect">
              <a:avLst/>
            </a:prstGeom>
            <a:noFill/>
            <a:ln>
              <a:noFill/>
            </a:ln>
          </p:spPr>
          <p:txBody>
            <a:bodyPr spcFirstLastPara="1" wrap="square" lIns="0" tIns="0" rIns="0" bIns="0" anchor="t" anchorCtr="0">
              <a:spAutoFit/>
            </a:bodyPr>
            <a:lstStyle/>
            <a:p>
              <a:pPr lvl="0">
                <a:lnSpc>
                  <a:spcPct val="90000"/>
                </a:lnSpc>
              </a:pPr>
              <a:r>
                <a:rPr lang="ru-RU" sz="2100" dirty="0">
                  <a:solidFill>
                    <a:srgbClr val="FFFFFF"/>
                  </a:solidFill>
                  <a:latin typeface="Inter"/>
                  <a:ea typeface="Inter"/>
                  <a:cs typeface="Inter"/>
                  <a:sym typeface="Inter"/>
                </a:rPr>
                <a:t>За да постигнат техната мисия, Technopolis.bg работят само с водещи марки и производители, които гарантират качество и надеждност на своите продукти. Техният уебсайт е създаден с мисъл за удобството на клиентите и предлага лесно и бързо пазаруване на широка гама от технологични продукти.</a:t>
              </a:r>
              <a:endParaRPr dirty="0"/>
            </a:p>
          </p:txBody>
        </p:sp>
      </p:grpSp>
    </p:spTree>
    <p:extLst>
      <p:ext uri="{BB962C8B-B14F-4D97-AF65-F5344CB8AC3E}">
        <p14:creationId xmlns:p14="http://schemas.microsoft.com/office/powerpoint/2010/main" val="3725998761"/>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Consumer Electronics Brand Presentat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TotalTime>
  <Words>1614</Words>
  <Application>Microsoft Office PowerPoint</Application>
  <PresentationFormat>Custom</PresentationFormat>
  <Paragraphs>113</Paragraphs>
  <Slides>50</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Wingdings</vt:lpstr>
      <vt:lpstr>Inter</vt:lpstr>
      <vt:lpstr>Arial</vt:lpstr>
      <vt:lpstr>Söhne</vt:lpstr>
      <vt:lpstr>Consumer Electronics Brand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44</cp:revision>
  <dcterms:modified xsi:type="dcterms:W3CDTF">2024-05-12T12:49:32Z</dcterms:modified>
</cp:coreProperties>
</file>